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customXml/itemProps6.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7"/>
  </p:sldMasterIdLst>
  <p:sldIdLst>
    <p:sldId id="256" r:id="rId8"/>
    <p:sldId id="257" r:id="rId9"/>
  </p:sldIdLst>
  <p:sldSz cx="7772400" cy="10058400"/>
  <p:notesSz cx="7010400" cy="9296400"/>
  <p:defaultTextStyle>
    <a:defPPr>
      <a:defRPr lang="en-US"/>
    </a:defPPr>
    <a:lvl1pPr marL="0" algn="l" defTabSz="1018824" rtl="0" eaLnBrk="1" latinLnBrk="0" hangingPunct="1">
      <a:defRPr sz="2006" kern="1200">
        <a:solidFill>
          <a:schemeClr val="tx1"/>
        </a:solidFill>
        <a:latin typeface="+mn-lt"/>
        <a:ea typeface="+mn-ea"/>
        <a:cs typeface="+mn-cs"/>
      </a:defRPr>
    </a:lvl1pPr>
    <a:lvl2pPr marL="509412" algn="l" defTabSz="1018824" rtl="0" eaLnBrk="1" latinLnBrk="0" hangingPunct="1">
      <a:defRPr sz="2006" kern="1200">
        <a:solidFill>
          <a:schemeClr val="tx1"/>
        </a:solidFill>
        <a:latin typeface="+mn-lt"/>
        <a:ea typeface="+mn-ea"/>
        <a:cs typeface="+mn-cs"/>
      </a:defRPr>
    </a:lvl2pPr>
    <a:lvl3pPr marL="1018824" algn="l" defTabSz="1018824" rtl="0" eaLnBrk="1" latinLnBrk="0" hangingPunct="1">
      <a:defRPr sz="2006" kern="1200">
        <a:solidFill>
          <a:schemeClr val="tx1"/>
        </a:solidFill>
        <a:latin typeface="+mn-lt"/>
        <a:ea typeface="+mn-ea"/>
        <a:cs typeface="+mn-cs"/>
      </a:defRPr>
    </a:lvl3pPr>
    <a:lvl4pPr marL="1528237" algn="l" defTabSz="1018824" rtl="0" eaLnBrk="1" latinLnBrk="0" hangingPunct="1">
      <a:defRPr sz="2006" kern="1200">
        <a:solidFill>
          <a:schemeClr val="tx1"/>
        </a:solidFill>
        <a:latin typeface="+mn-lt"/>
        <a:ea typeface="+mn-ea"/>
        <a:cs typeface="+mn-cs"/>
      </a:defRPr>
    </a:lvl4pPr>
    <a:lvl5pPr marL="2037649" algn="l" defTabSz="1018824" rtl="0" eaLnBrk="1" latinLnBrk="0" hangingPunct="1">
      <a:defRPr sz="2006" kern="1200">
        <a:solidFill>
          <a:schemeClr val="tx1"/>
        </a:solidFill>
        <a:latin typeface="+mn-lt"/>
        <a:ea typeface="+mn-ea"/>
        <a:cs typeface="+mn-cs"/>
      </a:defRPr>
    </a:lvl5pPr>
    <a:lvl6pPr marL="2547061" algn="l" defTabSz="1018824" rtl="0" eaLnBrk="1" latinLnBrk="0" hangingPunct="1">
      <a:defRPr sz="2006" kern="1200">
        <a:solidFill>
          <a:schemeClr val="tx1"/>
        </a:solidFill>
        <a:latin typeface="+mn-lt"/>
        <a:ea typeface="+mn-ea"/>
        <a:cs typeface="+mn-cs"/>
      </a:defRPr>
    </a:lvl6pPr>
    <a:lvl7pPr marL="3056473" algn="l" defTabSz="1018824" rtl="0" eaLnBrk="1" latinLnBrk="0" hangingPunct="1">
      <a:defRPr sz="2006" kern="1200">
        <a:solidFill>
          <a:schemeClr val="tx1"/>
        </a:solidFill>
        <a:latin typeface="+mn-lt"/>
        <a:ea typeface="+mn-ea"/>
        <a:cs typeface="+mn-cs"/>
      </a:defRPr>
    </a:lvl7pPr>
    <a:lvl8pPr marL="3565886" algn="l" defTabSz="1018824" rtl="0" eaLnBrk="1" latinLnBrk="0" hangingPunct="1">
      <a:defRPr sz="2006" kern="1200">
        <a:solidFill>
          <a:schemeClr val="tx1"/>
        </a:solidFill>
        <a:latin typeface="+mn-lt"/>
        <a:ea typeface="+mn-ea"/>
        <a:cs typeface="+mn-cs"/>
      </a:defRPr>
    </a:lvl8pPr>
    <a:lvl9pPr marL="4075298" algn="l" defTabSz="1018824" rtl="0" eaLnBrk="1" latinLnBrk="0" hangingPunct="1">
      <a:defRPr sz="2006"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3168" userDrawn="1">
          <p15:clr>
            <a:srgbClr val="A4A3A4"/>
          </p15:clr>
        </p15:guide>
        <p15:guide id="2" pos="2472"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arah Watson" initials="SW" lastIdx="6" clrIdx="0">
    <p:extLst>
      <p:ext uri="{19B8F6BF-5375-455C-9EA6-DF929625EA0E}">
        <p15:presenceInfo xmlns:p15="http://schemas.microsoft.com/office/powerpoint/2012/main" xmlns="" userId="a743dbfd33ded026" providerId="Windows Live"/>
      </p:ext>
    </p:extLst>
  </p:cmAuthor>
  <p:cmAuthor id="2" name="Elaine Clisham" initials="EC" lastIdx="6" clrIdx="1"/>
  <p:cmAuthor id="3" name="Sarah Watson" initials="SRW" lastIdx="11" clrIdx="2">
    <p:extLst>
      <p:ext uri="{19B8F6BF-5375-455C-9EA6-DF929625EA0E}">
        <p15:presenceInfo xmlns:p15="http://schemas.microsoft.com/office/powerpoint/2012/main" xmlns="" userId="Sarah Watson"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5BD5F"/>
    <a:srgbClr val="97C777"/>
    <a:srgbClr val="B5D8A0"/>
    <a:srgbClr val="CCE5BD"/>
    <a:srgbClr val="F4F9F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479" autoAdjust="0"/>
    <p:restoredTop sz="94660"/>
  </p:normalViewPr>
  <p:slideViewPr>
    <p:cSldViewPr snapToGrid="0" showGuides="1">
      <p:cViewPr>
        <p:scale>
          <a:sx n="150" d="100"/>
          <a:sy n="150" d="100"/>
        </p:scale>
        <p:origin x="-496" y="6352"/>
      </p:cViewPr>
      <p:guideLst>
        <p:guide orient="horz" pos="3168"/>
        <p:guide pos="2472"/>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commentAuthors" Target="commentAuthors.xml"/><Relationship Id="rId12" Type="http://schemas.openxmlformats.org/officeDocument/2006/relationships/presProps" Target="presProps.xml"/><Relationship Id="rId13" Type="http://schemas.openxmlformats.org/officeDocument/2006/relationships/viewProps" Target="viewProps.xml"/><Relationship Id="rId14" Type="http://schemas.openxmlformats.org/officeDocument/2006/relationships/theme" Target="theme/theme1.xml"/><Relationship Id="rId15" Type="http://schemas.openxmlformats.org/officeDocument/2006/relationships/tableStyles" Target="tableStyles.xml"/><Relationship Id="rId1" Type="http://schemas.openxmlformats.org/officeDocument/2006/relationships/customXml" Target="../customXml/item1.xml"/><Relationship Id="rId2" Type="http://schemas.openxmlformats.org/officeDocument/2006/relationships/customXml" Target="../customXml/item2.xml"/><Relationship Id="rId3" Type="http://schemas.openxmlformats.org/officeDocument/2006/relationships/customXml" Target="../customXml/item3.xml"/><Relationship Id="rId4" Type="http://schemas.openxmlformats.org/officeDocument/2006/relationships/customXml" Target="../customXml/item4.xml"/><Relationship Id="rId5" Type="http://schemas.openxmlformats.org/officeDocument/2006/relationships/customXml" Target="../customXml/item5.xml"/><Relationship Id="rId6" Type="http://schemas.openxmlformats.org/officeDocument/2006/relationships/customXml" Target="../customXml/item6.xml"/><Relationship Id="rId7" Type="http://schemas.openxmlformats.org/officeDocument/2006/relationships/slideMaster" Target="slideMasters/slide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printerSettings" Target="printerSettings/printerSettings1.bin"/></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1646133"/>
            <a:ext cx="6606540" cy="3501813"/>
          </a:xfrm>
        </p:spPr>
        <p:txBody>
          <a:bodyPr anchor="b"/>
          <a:lstStyle>
            <a:lvl1pPr algn="ctr">
              <a:defRPr sz="5100"/>
            </a:lvl1pPr>
          </a:lstStyle>
          <a:p>
            <a:r>
              <a:rPr lang="en-US" smtClean="0"/>
              <a:t>Click to edit Master title style</a:t>
            </a:r>
            <a:endParaRPr lang="en-US" dirty="0"/>
          </a:p>
        </p:txBody>
      </p:sp>
      <p:sp>
        <p:nvSpPr>
          <p:cNvPr id="3" name="Subtitle 2"/>
          <p:cNvSpPr>
            <a:spLocks noGrp="1"/>
          </p:cNvSpPr>
          <p:nvPr>
            <p:ph type="subTitle" idx="1"/>
          </p:nvPr>
        </p:nvSpPr>
        <p:spPr>
          <a:xfrm>
            <a:off x="971550" y="5282989"/>
            <a:ext cx="5829300" cy="2428451"/>
          </a:xfrm>
        </p:spPr>
        <p:txBody>
          <a:bodyPr/>
          <a:lstStyle>
            <a:lvl1pPr marL="0" indent="0" algn="ctr">
              <a:buNone/>
              <a:defRPr sz="2040"/>
            </a:lvl1pPr>
            <a:lvl2pPr marL="388620" indent="0" algn="ctr">
              <a:buNone/>
              <a:defRPr sz="1700"/>
            </a:lvl2pPr>
            <a:lvl3pPr marL="777240" indent="0" algn="ctr">
              <a:buNone/>
              <a:defRPr sz="1530"/>
            </a:lvl3pPr>
            <a:lvl4pPr marL="1165860" indent="0" algn="ctr">
              <a:buNone/>
              <a:defRPr sz="1360"/>
            </a:lvl4pPr>
            <a:lvl5pPr marL="1554480" indent="0" algn="ctr">
              <a:buNone/>
              <a:defRPr sz="1360"/>
            </a:lvl5pPr>
            <a:lvl6pPr marL="1943100" indent="0" algn="ctr">
              <a:buNone/>
              <a:defRPr sz="1360"/>
            </a:lvl6pPr>
            <a:lvl7pPr marL="2331720" indent="0" algn="ctr">
              <a:buNone/>
              <a:defRPr sz="1360"/>
            </a:lvl7pPr>
            <a:lvl8pPr marL="2720340" indent="0" algn="ctr">
              <a:buNone/>
              <a:defRPr sz="1360"/>
            </a:lvl8pPr>
            <a:lvl9pPr marL="3108960" indent="0" algn="ctr">
              <a:buNone/>
              <a:defRPr sz="136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8881F7D-57B3-4381-A9F3-9A020915ECFA}" type="datetimeFigureOut">
              <a:rPr lang="en-US" smtClean="0"/>
              <a:pPr/>
              <a:t>10/14/15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337C3A-61AA-476F-AEB9-6611B91C78CA}" type="slidenum">
              <a:rPr lang="en-US" smtClean="0"/>
              <a:pPr/>
              <a:t>‹#›</a:t>
            </a:fld>
            <a:endParaRPr lang="en-US"/>
          </a:p>
        </p:txBody>
      </p:sp>
    </p:spTree>
    <p:extLst>
      <p:ext uri="{BB962C8B-B14F-4D97-AF65-F5344CB8AC3E}">
        <p14:creationId xmlns:p14="http://schemas.microsoft.com/office/powerpoint/2010/main" val="39527925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8881F7D-57B3-4381-A9F3-9A020915ECFA}" type="datetimeFigureOut">
              <a:rPr lang="en-US" smtClean="0"/>
              <a:pPr/>
              <a:t>10/14/15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337C3A-61AA-476F-AEB9-6611B91C78CA}" type="slidenum">
              <a:rPr lang="en-US" smtClean="0"/>
              <a:pPr/>
              <a:t>‹#›</a:t>
            </a:fld>
            <a:endParaRPr lang="en-US"/>
          </a:p>
        </p:txBody>
      </p:sp>
    </p:spTree>
    <p:extLst>
      <p:ext uri="{BB962C8B-B14F-4D97-AF65-F5344CB8AC3E}">
        <p14:creationId xmlns:p14="http://schemas.microsoft.com/office/powerpoint/2010/main" val="436615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2124" y="535517"/>
            <a:ext cx="1675924" cy="8524029"/>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534353" y="535517"/>
            <a:ext cx="4930616" cy="852402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8881F7D-57B3-4381-A9F3-9A020915ECFA}" type="datetimeFigureOut">
              <a:rPr lang="en-US" smtClean="0"/>
              <a:pPr/>
              <a:t>10/14/15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337C3A-61AA-476F-AEB9-6611B91C78CA}" type="slidenum">
              <a:rPr lang="en-US" smtClean="0"/>
              <a:pPr/>
              <a:t>‹#›</a:t>
            </a:fld>
            <a:endParaRPr lang="en-US"/>
          </a:p>
        </p:txBody>
      </p:sp>
    </p:spTree>
    <p:extLst>
      <p:ext uri="{BB962C8B-B14F-4D97-AF65-F5344CB8AC3E}">
        <p14:creationId xmlns:p14="http://schemas.microsoft.com/office/powerpoint/2010/main" val="3053695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8881F7D-57B3-4381-A9F3-9A020915ECFA}" type="datetimeFigureOut">
              <a:rPr lang="en-US" smtClean="0"/>
              <a:pPr/>
              <a:t>10/14/15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337C3A-61AA-476F-AEB9-6611B91C78CA}" type="slidenum">
              <a:rPr lang="en-US" smtClean="0"/>
              <a:pPr/>
              <a:t>‹#›</a:t>
            </a:fld>
            <a:endParaRPr lang="en-US"/>
          </a:p>
        </p:txBody>
      </p:sp>
    </p:spTree>
    <p:extLst>
      <p:ext uri="{BB962C8B-B14F-4D97-AF65-F5344CB8AC3E}">
        <p14:creationId xmlns:p14="http://schemas.microsoft.com/office/powerpoint/2010/main" val="33850235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05" y="2507618"/>
            <a:ext cx="6703695" cy="4184014"/>
          </a:xfrm>
        </p:spPr>
        <p:txBody>
          <a:bodyPr anchor="b"/>
          <a:lstStyle>
            <a:lvl1pPr>
              <a:defRPr sz="5100"/>
            </a:lvl1pPr>
          </a:lstStyle>
          <a:p>
            <a:r>
              <a:rPr lang="en-US" smtClean="0"/>
              <a:t>Click to edit Master title style</a:t>
            </a:r>
            <a:endParaRPr lang="en-US" dirty="0"/>
          </a:p>
        </p:txBody>
      </p:sp>
      <p:sp>
        <p:nvSpPr>
          <p:cNvPr id="3" name="Text Placeholder 2"/>
          <p:cNvSpPr>
            <a:spLocks noGrp="1"/>
          </p:cNvSpPr>
          <p:nvPr>
            <p:ph type="body" idx="1"/>
          </p:nvPr>
        </p:nvSpPr>
        <p:spPr>
          <a:xfrm>
            <a:off x="530305" y="6731215"/>
            <a:ext cx="6703695" cy="2200274"/>
          </a:xfrm>
        </p:spPr>
        <p:txBody>
          <a:bodyPr/>
          <a:lstStyle>
            <a:lvl1pPr marL="0" indent="0">
              <a:buNone/>
              <a:defRPr sz="2040">
                <a:solidFill>
                  <a:schemeClr val="tx1"/>
                </a:solidFill>
              </a:defRPr>
            </a:lvl1pPr>
            <a:lvl2pPr marL="388620" indent="0">
              <a:buNone/>
              <a:defRPr sz="1700">
                <a:solidFill>
                  <a:schemeClr val="tx1">
                    <a:tint val="75000"/>
                  </a:schemeClr>
                </a:solidFill>
              </a:defRPr>
            </a:lvl2pPr>
            <a:lvl3pPr marL="777240" indent="0">
              <a:buNone/>
              <a:defRPr sz="1530">
                <a:solidFill>
                  <a:schemeClr val="tx1">
                    <a:tint val="75000"/>
                  </a:schemeClr>
                </a:solidFill>
              </a:defRPr>
            </a:lvl3pPr>
            <a:lvl4pPr marL="1165860" indent="0">
              <a:buNone/>
              <a:defRPr sz="1360">
                <a:solidFill>
                  <a:schemeClr val="tx1">
                    <a:tint val="75000"/>
                  </a:schemeClr>
                </a:solidFill>
              </a:defRPr>
            </a:lvl4pPr>
            <a:lvl5pPr marL="1554480" indent="0">
              <a:buNone/>
              <a:defRPr sz="1360">
                <a:solidFill>
                  <a:schemeClr val="tx1">
                    <a:tint val="75000"/>
                  </a:schemeClr>
                </a:solidFill>
              </a:defRPr>
            </a:lvl5pPr>
            <a:lvl6pPr marL="1943100" indent="0">
              <a:buNone/>
              <a:defRPr sz="1360">
                <a:solidFill>
                  <a:schemeClr val="tx1">
                    <a:tint val="75000"/>
                  </a:schemeClr>
                </a:solidFill>
              </a:defRPr>
            </a:lvl6pPr>
            <a:lvl7pPr marL="2331720" indent="0">
              <a:buNone/>
              <a:defRPr sz="1360">
                <a:solidFill>
                  <a:schemeClr val="tx1">
                    <a:tint val="75000"/>
                  </a:schemeClr>
                </a:solidFill>
              </a:defRPr>
            </a:lvl7pPr>
            <a:lvl8pPr marL="2720340" indent="0">
              <a:buNone/>
              <a:defRPr sz="1360">
                <a:solidFill>
                  <a:schemeClr val="tx1">
                    <a:tint val="75000"/>
                  </a:schemeClr>
                </a:solidFill>
              </a:defRPr>
            </a:lvl8pPr>
            <a:lvl9pPr marL="3108960" indent="0">
              <a:buNone/>
              <a:defRPr sz="136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8881F7D-57B3-4381-A9F3-9A020915ECFA}" type="datetimeFigureOut">
              <a:rPr lang="en-US" smtClean="0"/>
              <a:pPr/>
              <a:t>10/14/15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337C3A-61AA-476F-AEB9-6611B91C78CA}" type="slidenum">
              <a:rPr lang="en-US" smtClean="0"/>
              <a:pPr/>
              <a:t>‹#›</a:t>
            </a:fld>
            <a:endParaRPr lang="en-US"/>
          </a:p>
        </p:txBody>
      </p:sp>
    </p:spTree>
    <p:extLst>
      <p:ext uri="{BB962C8B-B14F-4D97-AF65-F5344CB8AC3E}">
        <p14:creationId xmlns:p14="http://schemas.microsoft.com/office/powerpoint/2010/main" val="845841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534353" y="2677584"/>
            <a:ext cx="3303270" cy="63819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934778" y="2677584"/>
            <a:ext cx="3303270" cy="63819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8881F7D-57B3-4381-A9F3-9A020915ECFA}" type="datetimeFigureOut">
              <a:rPr lang="en-US" smtClean="0"/>
              <a:pPr/>
              <a:t>10/14/15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8337C3A-61AA-476F-AEB9-6611B91C78CA}" type="slidenum">
              <a:rPr lang="en-US" smtClean="0"/>
              <a:pPr/>
              <a:t>‹#›</a:t>
            </a:fld>
            <a:endParaRPr lang="en-US"/>
          </a:p>
        </p:txBody>
      </p:sp>
    </p:spTree>
    <p:extLst>
      <p:ext uri="{BB962C8B-B14F-4D97-AF65-F5344CB8AC3E}">
        <p14:creationId xmlns:p14="http://schemas.microsoft.com/office/powerpoint/2010/main" val="17131784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5365" y="535519"/>
            <a:ext cx="6703695" cy="1944159"/>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535366" y="2465706"/>
            <a:ext cx="3288089"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smtClean="0"/>
              <a:t>Click to edit Master text styles</a:t>
            </a:r>
          </a:p>
        </p:txBody>
      </p:sp>
      <p:sp>
        <p:nvSpPr>
          <p:cNvPr id="4" name="Content Placeholder 3"/>
          <p:cNvSpPr>
            <a:spLocks noGrp="1"/>
          </p:cNvSpPr>
          <p:nvPr>
            <p:ph sz="half" idx="2"/>
          </p:nvPr>
        </p:nvSpPr>
        <p:spPr>
          <a:xfrm>
            <a:off x="535366" y="3674110"/>
            <a:ext cx="3288089" cy="54040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934778" y="2465706"/>
            <a:ext cx="3304282"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smtClean="0"/>
              <a:t>Click to edit Master text styles</a:t>
            </a:r>
          </a:p>
        </p:txBody>
      </p:sp>
      <p:sp>
        <p:nvSpPr>
          <p:cNvPr id="6" name="Content Placeholder 5"/>
          <p:cNvSpPr>
            <a:spLocks noGrp="1"/>
          </p:cNvSpPr>
          <p:nvPr>
            <p:ph sz="quarter" idx="4"/>
          </p:nvPr>
        </p:nvSpPr>
        <p:spPr>
          <a:xfrm>
            <a:off x="3934778" y="3674110"/>
            <a:ext cx="3304282" cy="54040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8881F7D-57B3-4381-A9F3-9A020915ECFA}" type="datetimeFigureOut">
              <a:rPr lang="en-US" smtClean="0"/>
              <a:pPr/>
              <a:t>10/14/15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8337C3A-61AA-476F-AEB9-6611B91C78CA}" type="slidenum">
              <a:rPr lang="en-US" smtClean="0"/>
              <a:pPr/>
              <a:t>‹#›</a:t>
            </a:fld>
            <a:endParaRPr lang="en-US"/>
          </a:p>
        </p:txBody>
      </p:sp>
    </p:spTree>
    <p:extLst>
      <p:ext uri="{BB962C8B-B14F-4D97-AF65-F5344CB8AC3E}">
        <p14:creationId xmlns:p14="http://schemas.microsoft.com/office/powerpoint/2010/main" val="20689924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8881F7D-57B3-4381-A9F3-9A020915ECFA}" type="datetimeFigureOut">
              <a:rPr lang="en-US" smtClean="0"/>
              <a:pPr/>
              <a:t>10/14/15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8337C3A-61AA-476F-AEB9-6611B91C78CA}" type="slidenum">
              <a:rPr lang="en-US" smtClean="0"/>
              <a:pPr/>
              <a:t>‹#›</a:t>
            </a:fld>
            <a:endParaRPr lang="en-US"/>
          </a:p>
        </p:txBody>
      </p:sp>
    </p:spTree>
    <p:extLst>
      <p:ext uri="{BB962C8B-B14F-4D97-AF65-F5344CB8AC3E}">
        <p14:creationId xmlns:p14="http://schemas.microsoft.com/office/powerpoint/2010/main" val="4069744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8881F7D-57B3-4381-A9F3-9A020915ECFA}" type="datetimeFigureOut">
              <a:rPr lang="en-US" smtClean="0"/>
              <a:pPr/>
              <a:t>10/14/15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8337C3A-61AA-476F-AEB9-6611B91C78CA}" type="slidenum">
              <a:rPr lang="en-US" smtClean="0"/>
              <a:pPr/>
              <a:t>‹#›</a:t>
            </a:fld>
            <a:endParaRPr lang="en-US"/>
          </a:p>
        </p:txBody>
      </p:sp>
    </p:spTree>
    <p:extLst>
      <p:ext uri="{BB962C8B-B14F-4D97-AF65-F5344CB8AC3E}">
        <p14:creationId xmlns:p14="http://schemas.microsoft.com/office/powerpoint/2010/main" val="36701900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smtClean="0"/>
              <a:t>Click to edit Master title style</a:t>
            </a:r>
            <a:endParaRPr lang="en-US" dirty="0"/>
          </a:p>
        </p:txBody>
      </p:sp>
      <p:sp>
        <p:nvSpPr>
          <p:cNvPr id="3" name="Content Placeholder 2"/>
          <p:cNvSpPr>
            <a:spLocks noGrp="1"/>
          </p:cNvSpPr>
          <p:nvPr>
            <p:ph idx="1"/>
          </p:nvPr>
        </p:nvSpPr>
        <p:spPr>
          <a:xfrm>
            <a:off x="3304282" y="1448226"/>
            <a:ext cx="3934778" cy="7147983"/>
          </a:xfrm>
        </p:spPr>
        <p:txBody>
          <a:bodyPr/>
          <a:lstStyle>
            <a:lvl1pPr>
              <a:defRPr sz="2720"/>
            </a:lvl1pPr>
            <a:lvl2pPr>
              <a:defRPr sz="2380"/>
            </a:lvl2pPr>
            <a:lvl3pPr>
              <a:defRPr sz="2040"/>
            </a:lvl3pPr>
            <a:lvl4pPr>
              <a:defRPr sz="1700"/>
            </a:lvl4pPr>
            <a:lvl5pPr>
              <a:defRPr sz="1700"/>
            </a:lvl5pPr>
            <a:lvl6pPr>
              <a:defRPr sz="1700"/>
            </a:lvl6pPr>
            <a:lvl7pPr>
              <a:defRPr sz="1700"/>
            </a:lvl7pPr>
            <a:lvl8pPr>
              <a:defRPr sz="1700"/>
            </a:lvl8pPr>
            <a:lvl9pPr>
              <a:defRPr sz="1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8881F7D-57B3-4381-A9F3-9A020915ECFA}" type="datetimeFigureOut">
              <a:rPr lang="en-US" smtClean="0"/>
              <a:pPr/>
              <a:t>10/14/15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8337C3A-61AA-476F-AEB9-6611B91C78CA}" type="slidenum">
              <a:rPr lang="en-US" smtClean="0"/>
              <a:pPr/>
              <a:t>‹#›</a:t>
            </a:fld>
            <a:endParaRPr lang="en-US"/>
          </a:p>
        </p:txBody>
      </p:sp>
    </p:spTree>
    <p:extLst>
      <p:ext uri="{BB962C8B-B14F-4D97-AF65-F5344CB8AC3E}">
        <p14:creationId xmlns:p14="http://schemas.microsoft.com/office/powerpoint/2010/main" val="38741513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304282" y="1448226"/>
            <a:ext cx="3934778" cy="7147983"/>
          </a:xfrm>
        </p:spPr>
        <p:txBody>
          <a:bodyPr anchor="t"/>
          <a:lstStyle>
            <a:lvl1pPr marL="0" indent="0">
              <a:buNone/>
              <a:defRPr sz="2720"/>
            </a:lvl1pPr>
            <a:lvl2pPr marL="388620" indent="0">
              <a:buNone/>
              <a:defRPr sz="2380"/>
            </a:lvl2pPr>
            <a:lvl3pPr marL="777240" indent="0">
              <a:buNone/>
              <a:defRPr sz="2040"/>
            </a:lvl3pPr>
            <a:lvl4pPr marL="1165860" indent="0">
              <a:buNone/>
              <a:defRPr sz="1700"/>
            </a:lvl4pPr>
            <a:lvl5pPr marL="1554480" indent="0">
              <a:buNone/>
              <a:defRPr sz="1700"/>
            </a:lvl5pPr>
            <a:lvl6pPr marL="1943100" indent="0">
              <a:buNone/>
              <a:defRPr sz="1700"/>
            </a:lvl6pPr>
            <a:lvl7pPr marL="2331720" indent="0">
              <a:buNone/>
              <a:defRPr sz="1700"/>
            </a:lvl7pPr>
            <a:lvl8pPr marL="2720340" indent="0">
              <a:buNone/>
              <a:defRPr sz="1700"/>
            </a:lvl8pPr>
            <a:lvl9pPr marL="3108960" indent="0">
              <a:buNone/>
              <a:defRPr sz="1700"/>
            </a:lvl9pPr>
          </a:lstStyle>
          <a:p>
            <a:r>
              <a:rPr lang="en-US" smtClean="0"/>
              <a:t>Click icon to add picture</a:t>
            </a:r>
            <a:endParaRPr lang="en-US" dirty="0"/>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8881F7D-57B3-4381-A9F3-9A020915ECFA}" type="datetimeFigureOut">
              <a:rPr lang="en-US" smtClean="0"/>
              <a:pPr/>
              <a:t>10/14/15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8337C3A-61AA-476F-AEB9-6611B91C78CA}" type="slidenum">
              <a:rPr lang="en-US" smtClean="0"/>
              <a:pPr/>
              <a:t>‹#›</a:t>
            </a:fld>
            <a:endParaRPr lang="en-US"/>
          </a:p>
        </p:txBody>
      </p:sp>
    </p:spTree>
    <p:extLst>
      <p:ext uri="{BB962C8B-B14F-4D97-AF65-F5344CB8AC3E}">
        <p14:creationId xmlns:p14="http://schemas.microsoft.com/office/powerpoint/2010/main" val="177035894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353" y="535519"/>
            <a:ext cx="6703695" cy="1944159"/>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534353" y="2677584"/>
            <a:ext cx="6703695" cy="638196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34353" y="9322649"/>
            <a:ext cx="1748790" cy="535517"/>
          </a:xfrm>
          <a:prstGeom prst="rect">
            <a:avLst/>
          </a:prstGeom>
        </p:spPr>
        <p:txBody>
          <a:bodyPr vert="horz" lIns="91440" tIns="45720" rIns="91440" bIns="45720" rtlCol="0" anchor="ctr"/>
          <a:lstStyle>
            <a:lvl1pPr algn="l">
              <a:defRPr sz="1020">
                <a:solidFill>
                  <a:schemeClr val="tx1">
                    <a:tint val="75000"/>
                  </a:schemeClr>
                </a:solidFill>
              </a:defRPr>
            </a:lvl1pPr>
          </a:lstStyle>
          <a:p>
            <a:fld id="{98881F7D-57B3-4381-A9F3-9A020915ECFA}" type="datetimeFigureOut">
              <a:rPr lang="en-US" smtClean="0"/>
              <a:pPr/>
              <a:t>10/14/15</a:t>
            </a:fld>
            <a:endParaRPr lang="en-US"/>
          </a:p>
        </p:txBody>
      </p:sp>
      <p:sp>
        <p:nvSpPr>
          <p:cNvPr id="5" name="Footer Placeholder 4"/>
          <p:cNvSpPr>
            <a:spLocks noGrp="1"/>
          </p:cNvSpPr>
          <p:nvPr>
            <p:ph type="ftr" sz="quarter" idx="3"/>
          </p:nvPr>
        </p:nvSpPr>
        <p:spPr>
          <a:xfrm>
            <a:off x="2574608" y="9322649"/>
            <a:ext cx="2623185" cy="535517"/>
          </a:xfrm>
          <a:prstGeom prst="rect">
            <a:avLst/>
          </a:prstGeom>
        </p:spPr>
        <p:txBody>
          <a:bodyPr vert="horz" lIns="91440" tIns="45720" rIns="91440" bIns="45720" rtlCol="0" anchor="ctr"/>
          <a:lstStyle>
            <a:lvl1pPr algn="ctr">
              <a:defRPr sz="102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489258" y="9322649"/>
            <a:ext cx="1748790" cy="535517"/>
          </a:xfrm>
          <a:prstGeom prst="rect">
            <a:avLst/>
          </a:prstGeom>
        </p:spPr>
        <p:txBody>
          <a:bodyPr vert="horz" lIns="91440" tIns="45720" rIns="91440" bIns="45720" rtlCol="0" anchor="ctr"/>
          <a:lstStyle>
            <a:lvl1pPr algn="r">
              <a:defRPr sz="1020">
                <a:solidFill>
                  <a:schemeClr val="tx1">
                    <a:tint val="75000"/>
                  </a:schemeClr>
                </a:solidFill>
              </a:defRPr>
            </a:lvl1pPr>
          </a:lstStyle>
          <a:p>
            <a:fld id="{78337C3A-61AA-476F-AEB9-6611B91C78CA}" type="slidenum">
              <a:rPr lang="en-US" smtClean="0"/>
              <a:pPr/>
              <a:t>‹#›</a:t>
            </a:fld>
            <a:endParaRPr lang="en-US"/>
          </a:p>
        </p:txBody>
      </p:sp>
    </p:spTree>
    <p:extLst>
      <p:ext uri="{BB962C8B-B14F-4D97-AF65-F5344CB8AC3E}">
        <p14:creationId xmlns:p14="http://schemas.microsoft.com/office/powerpoint/2010/main" val="118242621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777240" rtl="0" eaLnBrk="1" latinLnBrk="0" hangingPunct="1">
        <a:lnSpc>
          <a:spcPct val="90000"/>
        </a:lnSpc>
        <a:spcBef>
          <a:spcPct val="0"/>
        </a:spcBef>
        <a:buNone/>
        <a:defRPr sz="3740" kern="1200">
          <a:solidFill>
            <a:schemeClr val="tx1"/>
          </a:solidFill>
          <a:latin typeface="+mj-lt"/>
          <a:ea typeface="+mj-ea"/>
          <a:cs typeface="+mj-cs"/>
        </a:defRPr>
      </a:lvl1pPr>
    </p:titleStyle>
    <p:bodyStyle>
      <a:lvl1pPr marL="194310" indent="-194310" algn="l" defTabSz="777240" rtl="0" eaLnBrk="1" latinLnBrk="0" hangingPunct="1">
        <a:lnSpc>
          <a:spcPct val="90000"/>
        </a:lnSpc>
        <a:spcBef>
          <a:spcPts val="850"/>
        </a:spcBef>
        <a:buFont typeface="Arial" panose="020B0604020202020204" pitchFamily="34" charset="0"/>
        <a:buChar char="•"/>
        <a:defRPr sz="2380" kern="1200">
          <a:solidFill>
            <a:schemeClr val="tx1"/>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sz="2040" kern="120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sz="1700" kern="120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p:bodyStyle>
    <p:otherStyle>
      <a:defPPr>
        <a:defRPr lang="en-US"/>
      </a:defPPr>
      <a:lvl1pPr marL="0" algn="l" defTabSz="777240" rtl="0" eaLnBrk="1" latinLnBrk="0" hangingPunct="1">
        <a:defRPr sz="1530" kern="1200">
          <a:solidFill>
            <a:schemeClr val="tx1"/>
          </a:solidFill>
          <a:latin typeface="+mn-lt"/>
          <a:ea typeface="+mn-ea"/>
          <a:cs typeface="+mn-cs"/>
        </a:defRPr>
      </a:lvl1pPr>
      <a:lvl2pPr marL="388620" algn="l" defTabSz="777240" rtl="0" eaLnBrk="1" latinLnBrk="0" hangingPunct="1">
        <a:defRPr sz="1530" kern="1200">
          <a:solidFill>
            <a:schemeClr val="tx1"/>
          </a:solidFill>
          <a:latin typeface="+mn-lt"/>
          <a:ea typeface="+mn-ea"/>
          <a:cs typeface="+mn-cs"/>
        </a:defRPr>
      </a:lvl2pPr>
      <a:lvl3pPr marL="777240" algn="l" defTabSz="777240" rtl="0" eaLnBrk="1" latinLnBrk="0" hangingPunct="1">
        <a:defRPr sz="1530" kern="1200">
          <a:solidFill>
            <a:schemeClr val="tx1"/>
          </a:solidFill>
          <a:latin typeface="+mn-lt"/>
          <a:ea typeface="+mn-ea"/>
          <a:cs typeface="+mn-cs"/>
        </a:defRPr>
      </a:lvl3pPr>
      <a:lvl4pPr marL="1165860" algn="l" defTabSz="777240" rtl="0" eaLnBrk="1" latinLnBrk="0" hangingPunct="1">
        <a:defRPr sz="1530" kern="1200">
          <a:solidFill>
            <a:schemeClr val="tx1"/>
          </a:solidFill>
          <a:latin typeface="+mn-lt"/>
          <a:ea typeface="+mn-ea"/>
          <a:cs typeface="+mn-cs"/>
        </a:defRPr>
      </a:lvl4pPr>
      <a:lvl5pPr marL="1554480" algn="l" defTabSz="777240" rtl="0" eaLnBrk="1" latinLnBrk="0" hangingPunct="1">
        <a:defRPr sz="1530" kern="1200">
          <a:solidFill>
            <a:schemeClr val="tx1"/>
          </a:solidFill>
          <a:latin typeface="+mn-lt"/>
          <a:ea typeface="+mn-ea"/>
          <a:cs typeface="+mn-cs"/>
        </a:defRPr>
      </a:lvl5pPr>
      <a:lvl6pPr marL="1943100" algn="l" defTabSz="777240" rtl="0" eaLnBrk="1" latinLnBrk="0" hangingPunct="1">
        <a:defRPr sz="1530" kern="1200">
          <a:solidFill>
            <a:schemeClr val="tx1"/>
          </a:solidFill>
          <a:latin typeface="+mn-lt"/>
          <a:ea typeface="+mn-ea"/>
          <a:cs typeface="+mn-cs"/>
        </a:defRPr>
      </a:lvl6pPr>
      <a:lvl7pPr marL="2331720" algn="l" defTabSz="777240" rtl="0" eaLnBrk="1" latinLnBrk="0" hangingPunct="1">
        <a:defRPr sz="1530" kern="1200">
          <a:solidFill>
            <a:schemeClr val="tx1"/>
          </a:solidFill>
          <a:latin typeface="+mn-lt"/>
          <a:ea typeface="+mn-ea"/>
          <a:cs typeface="+mn-cs"/>
        </a:defRPr>
      </a:lvl7pPr>
      <a:lvl8pPr marL="2720340" algn="l" defTabSz="777240" rtl="0" eaLnBrk="1" latinLnBrk="0" hangingPunct="1">
        <a:defRPr sz="1530" kern="1200">
          <a:solidFill>
            <a:schemeClr val="tx1"/>
          </a:solidFill>
          <a:latin typeface="+mn-lt"/>
          <a:ea typeface="+mn-ea"/>
          <a:cs typeface="+mn-cs"/>
        </a:defRPr>
      </a:lvl8pPr>
      <a:lvl9pPr marL="3108960" algn="l" defTabSz="777240" rtl="0" eaLnBrk="1" latinLnBrk="0" hangingPunct="1">
        <a:defRPr sz="153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4" Type="http://schemas.openxmlformats.org/officeDocument/2006/relationships/image" Target="../media/image2.jpeg"/><Relationship Id="rId5" Type="http://schemas.openxmlformats.org/officeDocument/2006/relationships/image" Target="../media/image3.jpeg"/><Relationship Id="rId1" Type="http://schemas.openxmlformats.org/officeDocument/2006/relationships/slideLayout" Target="../slideLayouts/slideLayout1.xml"/><Relationship Id="rId2" Type="http://schemas.openxmlformats.org/officeDocument/2006/relationships/hyperlink" Target="http://www.njfuture.rg/water"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4" Type="http://schemas.openxmlformats.org/officeDocument/2006/relationships/hyperlink" Target="http://www.njfuture.rg/water" TargetMode="External"/><Relationship Id="rId1" Type="http://schemas.openxmlformats.org/officeDocument/2006/relationships/slideLayout" Target="../slideLayouts/slideLayout1.xml"/><Relationship Id="rId2"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
        <p:cNvGrpSpPr/>
        <p:nvPr/>
      </p:nvGrpSpPr>
      <p:grpSpPr>
        <a:xfrm>
          <a:off x="0" y="0"/>
          <a:ext cx="0" cy="0"/>
          <a:chOff x="0" y="0"/>
          <a:chExt cx="0" cy="0"/>
        </a:xfrm>
      </p:grpSpPr>
      <p:sp>
        <p:nvSpPr>
          <p:cNvPr id="5" name="TextBox 4"/>
          <p:cNvSpPr txBox="1"/>
          <p:nvPr/>
        </p:nvSpPr>
        <p:spPr>
          <a:xfrm>
            <a:off x="203754" y="1380645"/>
            <a:ext cx="3140579" cy="2323713"/>
          </a:xfrm>
          <a:prstGeom prst="rect">
            <a:avLst/>
          </a:prstGeom>
          <a:noFill/>
        </p:spPr>
        <p:txBody>
          <a:bodyPr wrap="square" numCol="1" spcCol="0" rtlCol="0">
            <a:spAutoFit/>
          </a:bodyPr>
          <a:lstStyle/>
          <a:p>
            <a:r>
              <a:rPr lang="pt-BR" sz="1900" b="1" dirty="0" smtClean="0">
                <a:solidFill>
                  <a:srgbClr val="FF0000"/>
                </a:solidFill>
              </a:rPr>
              <a:t>Nosso</a:t>
            </a:r>
            <a:r>
              <a:rPr lang="pt-BR" sz="1900" b="1" dirty="0" smtClean="0"/>
              <a:t> velho encanamento</a:t>
            </a:r>
            <a:endParaRPr lang="en-US" sz="1900" b="1" dirty="0" smtClean="0"/>
          </a:p>
          <a:p>
            <a:r>
              <a:rPr lang="pt-BR" sz="1050" dirty="0" smtClean="0"/>
              <a:t>Enquanto </a:t>
            </a:r>
            <a:r>
              <a:rPr lang="pt-BR" sz="1050" dirty="0"/>
              <a:t>o banheiro descarga  e a água do chuveiro passa pelo cano, raramente pensamos </a:t>
            </a:r>
          </a:p>
          <a:p>
            <a:r>
              <a:rPr lang="pt-BR" sz="1050" dirty="0"/>
              <a:t>sobre os nossos esgotos. Mas em algumas partes da nossa cidade, o que </a:t>
            </a:r>
            <a:r>
              <a:rPr lang="pt-BR" sz="1050" dirty="0" err="1"/>
              <a:t>descargamos</a:t>
            </a:r>
            <a:r>
              <a:rPr lang="pt-BR" sz="1050" dirty="0"/>
              <a:t> as vezes </a:t>
            </a:r>
          </a:p>
          <a:p>
            <a:r>
              <a:rPr lang="pt-BR" sz="1050" dirty="0"/>
              <a:t>transborda para o rio ou nas ruas quando chove. Isso é porque nós temos encanamentos </a:t>
            </a:r>
          </a:p>
          <a:p>
            <a:r>
              <a:rPr lang="pt-BR" sz="1050" dirty="0"/>
              <a:t>velhos. Partes de nosso sistema de esgoto foram construídas cerca de 100 anos atrás, quando </a:t>
            </a:r>
          </a:p>
          <a:p>
            <a:r>
              <a:rPr lang="pt-BR" sz="1050" dirty="0"/>
              <a:t>colocar o esgoto nos mesmos tubos de águas pluviais que </a:t>
            </a:r>
            <a:r>
              <a:rPr lang="pt-BR" sz="1050" dirty="0" err="1"/>
              <a:t>cae</a:t>
            </a:r>
            <a:r>
              <a:rPr lang="pt-BR" sz="1050" dirty="0"/>
              <a:t> nas ruas era a mais nova </a:t>
            </a:r>
          </a:p>
          <a:p>
            <a:r>
              <a:rPr lang="pt-BR" sz="1050" dirty="0"/>
              <a:t>tecnologia. Isso é chamado de  sistema de esgoto combinado.</a:t>
            </a:r>
            <a:endParaRPr lang="en-US" sz="1050" dirty="0" smtClean="0"/>
          </a:p>
        </p:txBody>
      </p:sp>
      <p:sp>
        <p:nvSpPr>
          <p:cNvPr id="8" name="TextBox 7"/>
          <p:cNvSpPr txBox="1"/>
          <p:nvPr/>
        </p:nvSpPr>
        <p:spPr>
          <a:xfrm>
            <a:off x="195289" y="6011303"/>
            <a:ext cx="3149044" cy="1962076"/>
          </a:xfrm>
          <a:prstGeom prst="rect">
            <a:avLst/>
          </a:prstGeom>
          <a:noFill/>
        </p:spPr>
        <p:txBody>
          <a:bodyPr wrap="square" numCol="1" spcCol="274320" rtlCol="0">
            <a:spAutoFit/>
          </a:bodyPr>
          <a:lstStyle/>
          <a:p>
            <a:r>
              <a:rPr lang="pt-BR" sz="1650" b="1" dirty="0" smtClean="0"/>
              <a:t>Problemas </a:t>
            </a:r>
            <a:r>
              <a:rPr lang="pt-BR" sz="1650" b="1" dirty="0"/>
              <a:t>de Esgoto Combinados</a:t>
            </a:r>
            <a:endParaRPr lang="en-US" sz="1650" b="1" dirty="0"/>
          </a:p>
          <a:p>
            <a:pPr marL="171450" indent="-171450" algn="just">
              <a:buFont typeface="Arial" panose="020B0604020202020204" pitchFamily="34" charset="0"/>
              <a:buChar char="•"/>
            </a:pPr>
            <a:r>
              <a:rPr lang="en-US" sz="1050" b="1" dirty="0" err="1" smtClean="0">
                <a:solidFill>
                  <a:schemeClr val="accent6">
                    <a:lumMod val="50000"/>
                  </a:schemeClr>
                </a:solidFill>
              </a:rPr>
              <a:t>Salúde</a:t>
            </a:r>
            <a:r>
              <a:rPr lang="en-US" sz="1050" b="1" dirty="0" smtClean="0">
                <a:solidFill>
                  <a:schemeClr val="accent6">
                    <a:lumMod val="50000"/>
                  </a:schemeClr>
                </a:solidFill>
              </a:rPr>
              <a:t>:</a:t>
            </a:r>
            <a:r>
              <a:rPr lang="en-US" sz="1050" dirty="0">
                <a:solidFill>
                  <a:schemeClr val="accent6">
                    <a:lumMod val="50000"/>
                  </a:schemeClr>
                </a:solidFill>
              </a:rPr>
              <a:t> </a:t>
            </a:r>
            <a:r>
              <a:rPr lang="pt-BR" sz="1050" dirty="0" smtClean="0"/>
              <a:t>Podemos </a:t>
            </a:r>
            <a:r>
              <a:rPr lang="pt-BR" sz="1050" dirty="0"/>
              <a:t>ficar doentes se estamos expostos ao esgoto bruto que foi derramado pelas  vias dos COS, ou  nas  casas ou ruas.</a:t>
            </a:r>
            <a:r>
              <a:rPr lang="en-US" sz="1050" dirty="0" smtClean="0"/>
              <a:t> </a:t>
            </a:r>
          </a:p>
          <a:p>
            <a:pPr marL="171450" indent="-171450" algn="just">
              <a:buFont typeface="Arial" panose="020B0604020202020204" pitchFamily="34" charset="0"/>
              <a:buChar char="•"/>
            </a:pPr>
            <a:r>
              <a:rPr lang="en-US" sz="1050" b="1" dirty="0" err="1" smtClean="0">
                <a:solidFill>
                  <a:schemeClr val="accent6">
                    <a:lumMod val="50000"/>
                  </a:schemeClr>
                </a:solidFill>
              </a:rPr>
              <a:t>Recreaçāo</a:t>
            </a:r>
            <a:r>
              <a:rPr lang="en-US" sz="1050" b="1" dirty="0" smtClean="0">
                <a:solidFill>
                  <a:schemeClr val="accent6">
                    <a:lumMod val="50000"/>
                  </a:schemeClr>
                </a:solidFill>
              </a:rPr>
              <a:t>:</a:t>
            </a:r>
            <a:r>
              <a:rPr lang="en-US" sz="1050" dirty="0">
                <a:solidFill>
                  <a:schemeClr val="accent6">
                    <a:lumMod val="50000"/>
                  </a:schemeClr>
                </a:solidFill>
              </a:rPr>
              <a:t> </a:t>
            </a:r>
            <a:r>
              <a:rPr lang="pt-BR" sz="1050" dirty="0" smtClean="0"/>
              <a:t>Transbordamentos </a:t>
            </a:r>
            <a:r>
              <a:rPr lang="pt-BR" sz="1050" dirty="0"/>
              <a:t>de esgoto pode fazer a recreação em rios  insegura  pelo menos de 24 a 48 horas</a:t>
            </a:r>
            <a:endParaRPr lang="en-US" sz="1050" dirty="0" smtClean="0"/>
          </a:p>
          <a:p>
            <a:pPr marL="171450" indent="-171450" algn="just">
              <a:buFont typeface="Arial" panose="020B0604020202020204" pitchFamily="34" charset="0"/>
              <a:buChar char="•"/>
            </a:pPr>
            <a:r>
              <a:rPr lang="en-US" sz="1050" b="1" dirty="0" err="1" smtClean="0">
                <a:solidFill>
                  <a:schemeClr val="accent6">
                    <a:lumMod val="50000"/>
                  </a:schemeClr>
                </a:solidFill>
              </a:rPr>
              <a:t>Ambiente</a:t>
            </a:r>
            <a:r>
              <a:rPr lang="en-US" sz="1050" b="1" dirty="0" smtClean="0">
                <a:solidFill>
                  <a:schemeClr val="accent6">
                    <a:lumMod val="50000"/>
                  </a:schemeClr>
                </a:solidFill>
              </a:rPr>
              <a:t>:</a:t>
            </a:r>
            <a:r>
              <a:rPr lang="en-US" sz="1050" dirty="0" smtClean="0">
                <a:solidFill>
                  <a:schemeClr val="accent6">
                    <a:lumMod val="50000"/>
                  </a:schemeClr>
                </a:solidFill>
              </a:rPr>
              <a:t> </a:t>
            </a:r>
            <a:r>
              <a:rPr lang="pt-BR" sz="1050" dirty="0" smtClean="0"/>
              <a:t>Transbordamentos </a:t>
            </a:r>
            <a:r>
              <a:rPr lang="pt-BR" sz="1050" dirty="0"/>
              <a:t>de esgoto pode causar fechamento de praias, prejudicar habitats aquáticos, contaminar bancos de mariscos, e despejar um monte de lixo em vias fluviais.</a:t>
            </a:r>
            <a:endParaRPr lang="en-US" sz="1050" dirty="0"/>
          </a:p>
        </p:txBody>
      </p:sp>
      <p:sp>
        <p:nvSpPr>
          <p:cNvPr id="9" name="TextBox 8"/>
          <p:cNvSpPr txBox="1"/>
          <p:nvPr/>
        </p:nvSpPr>
        <p:spPr>
          <a:xfrm>
            <a:off x="3420533" y="3312443"/>
            <a:ext cx="4165600" cy="1715854"/>
          </a:xfrm>
          <a:prstGeom prst="rect">
            <a:avLst/>
          </a:prstGeom>
          <a:solidFill>
            <a:schemeClr val="accent6">
              <a:lumMod val="40000"/>
              <a:lumOff val="60000"/>
            </a:schemeClr>
          </a:solidFill>
        </p:spPr>
        <p:txBody>
          <a:bodyPr wrap="square" numCol="1" spcCol="274320" rtlCol="0">
            <a:spAutoFit/>
          </a:bodyPr>
          <a:lstStyle/>
          <a:p>
            <a:r>
              <a:rPr lang="pt-BR" sz="1600" b="1" dirty="0" smtClean="0"/>
              <a:t>Como </a:t>
            </a:r>
            <a:r>
              <a:rPr lang="pt-BR" sz="1600" b="1" dirty="0"/>
              <a:t>os esgotos combinados podem provocar </a:t>
            </a:r>
            <a:r>
              <a:rPr lang="pt-BR" sz="1600" b="1" dirty="0" err="1" smtClean="0"/>
              <a:t>inundaçãoes</a:t>
            </a:r>
            <a:endParaRPr lang="en-US" sz="1600" b="1" dirty="0">
              <a:latin typeface="Calibri" panose="020F0502020204030204" pitchFamily="34" charset="0"/>
            </a:endParaRPr>
          </a:p>
          <a:p>
            <a:pPr algn="just"/>
            <a:r>
              <a:rPr lang="pt-BR" sz="1050" dirty="0" smtClean="0">
                <a:solidFill>
                  <a:srgbClr val="FF0000"/>
                </a:solidFill>
              </a:rPr>
              <a:t>Quando os tubos do esgoto não podem segurar toda a água da chuva que corre pode fazer que volte para as ruas  ou até nos  porões. Em algumas áreas, as águas das enchentes podem estar contaminadas com os esgotos. Em outras áreas, as ruas inundadas podem causar congestionamentos ou danos de carros. Isso significa que as pessoas não podem chegar ao trabalho, não podem chegar em casa, e pode tem que viver em casas que foram inundadas repetidamente.</a:t>
            </a:r>
            <a:endParaRPr lang="en-US" sz="1050" dirty="0" smtClean="0">
              <a:solidFill>
                <a:srgbClr val="FF0000"/>
              </a:solidFill>
            </a:endParaRPr>
          </a:p>
        </p:txBody>
      </p:sp>
      <p:sp>
        <p:nvSpPr>
          <p:cNvPr id="13" name="TextBox 12"/>
          <p:cNvSpPr txBox="1"/>
          <p:nvPr/>
        </p:nvSpPr>
        <p:spPr>
          <a:xfrm>
            <a:off x="0" y="936714"/>
            <a:ext cx="7772400" cy="384721"/>
          </a:xfrm>
          <a:prstGeom prst="rect">
            <a:avLst/>
          </a:prstGeom>
          <a:solidFill>
            <a:schemeClr val="accent6">
              <a:lumMod val="75000"/>
            </a:schemeClr>
          </a:solidFill>
        </p:spPr>
        <p:txBody>
          <a:bodyPr wrap="square" rtlCol="0">
            <a:spAutoFit/>
          </a:bodyPr>
          <a:lstStyle/>
          <a:p>
            <a:r>
              <a:rPr lang="pt-BR" sz="1900" dirty="0" smtClean="0">
                <a:solidFill>
                  <a:schemeClr val="bg1"/>
                </a:solidFill>
              </a:rPr>
              <a:t>  Nossos </a:t>
            </a:r>
            <a:r>
              <a:rPr lang="pt-BR" sz="1900" dirty="0">
                <a:solidFill>
                  <a:schemeClr val="bg1"/>
                </a:solidFill>
              </a:rPr>
              <a:t>esgotos voltam para as ruas e extravasam nos rios quando chove</a:t>
            </a:r>
          </a:p>
        </p:txBody>
      </p:sp>
      <p:sp>
        <p:nvSpPr>
          <p:cNvPr id="17" name="TextBox 16"/>
          <p:cNvSpPr txBox="1"/>
          <p:nvPr/>
        </p:nvSpPr>
        <p:spPr>
          <a:xfrm>
            <a:off x="3462866" y="7308293"/>
            <a:ext cx="4131734" cy="984885"/>
          </a:xfrm>
          <a:prstGeom prst="rect">
            <a:avLst/>
          </a:prstGeom>
          <a:solidFill>
            <a:schemeClr val="accent6">
              <a:lumMod val="20000"/>
              <a:lumOff val="80000"/>
            </a:schemeClr>
          </a:solidFill>
        </p:spPr>
        <p:txBody>
          <a:bodyPr wrap="square" numCol="1" spcCol="274320" rtlCol="0">
            <a:spAutoFit/>
          </a:bodyPr>
          <a:lstStyle/>
          <a:p>
            <a:r>
              <a:rPr lang="pt-BR" sz="1600" b="1" dirty="0" smtClean="0"/>
              <a:t>Como </a:t>
            </a:r>
            <a:r>
              <a:rPr lang="pt-BR" sz="1600" b="1" dirty="0"/>
              <a:t>esgoto bruto pode deixá-lo </a:t>
            </a:r>
            <a:r>
              <a:rPr lang="pt-BR" sz="1600" b="1" dirty="0" smtClean="0"/>
              <a:t>doente</a:t>
            </a:r>
          </a:p>
          <a:p>
            <a:r>
              <a:rPr lang="pt-BR" sz="1050" dirty="0" smtClean="0"/>
              <a:t>As </a:t>
            </a:r>
            <a:r>
              <a:rPr lang="pt-BR" sz="1050" dirty="0"/>
              <a:t>pessoas expostas ao esgoto bruto podem desenvolver vários problemas de saúde, incluindo diarreia e vómitos,  infecções da pele, dos olhos e de ouvido. A água contaminada também pode conter produtos químicos tóxicos que podem causar riscos à saúde a curto e longo prazo</a:t>
            </a:r>
            <a:r>
              <a:rPr lang="pt-BR" sz="1050" dirty="0" smtClean="0"/>
              <a:t>.</a:t>
            </a:r>
            <a:endParaRPr lang="en-US" sz="1050" dirty="0"/>
          </a:p>
        </p:txBody>
      </p:sp>
      <p:sp>
        <p:nvSpPr>
          <p:cNvPr id="22" name="TextBox 21"/>
          <p:cNvSpPr txBox="1"/>
          <p:nvPr/>
        </p:nvSpPr>
        <p:spPr>
          <a:xfrm>
            <a:off x="405738" y="8083156"/>
            <a:ext cx="2748903" cy="1384995"/>
          </a:xfrm>
          <a:prstGeom prst="rect">
            <a:avLst/>
          </a:prstGeom>
          <a:noFill/>
        </p:spPr>
        <p:txBody>
          <a:bodyPr wrap="square" rtlCol="0">
            <a:spAutoFit/>
          </a:bodyPr>
          <a:lstStyle/>
          <a:p>
            <a:pPr algn="just"/>
            <a:r>
              <a:rPr lang="pt-BR" sz="1200" dirty="0" smtClean="0">
                <a:solidFill>
                  <a:srgbClr val="000000"/>
                </a:solidFill>
              </a:rPr>
              <a:t>Para </a:t>
            </a:r>
            <a:r>
              <a:rPr lang="pt-BR" sz="1200" dirty="0">
                <a:solidFill>
                  <a:srgbClr val="000000"/>
                </a:solidFill>
              </a:rPr>
              <a:t>mais informações sobre esgotos combinados, ligue ao </a:t>
            </a:r>
            <a:r>
              <a:rPr lang="pt-BR" sz="1200" dirty="0" smtClean="0">
                <a:solidFill>
                  <a:srgbClr val="000000"/>
                </a:solidFill>
              </a:rPr>
              <a:t>(609) 393-0008 </a:t>
            </a:r>
            <a:r>
              <a:rPr lang="pt-BR" sz="1200" dirty="0">
                <a:solidFill>
                  <a:srgbClr val="000000"/>
                </a:solidFill>
              </a:rPr>
              <a:t>ou viste </a:t>
            </a:r>
            <a:r>
              <a:rPr lang="nl-NL" sz="1200" dirty="0" smtClean="0">
                <a:solidFill>
                  <a:srgbClr val="000000"/>
                </a:solidFill>
                <a:hlinkClick r:id="rId2"/>
              </a:rPr>
              <a:t>www.njfuture.rg/water</a:t>
            </a:r>
            <a:r>
              <a:rPr lang="pt-BR" sz="1200" dirty="0" smtClean="0">
                <a:solidFill>
                  <a:srgbClr val="000000"/>
                </a:solidFill>
              </a:rPr>
              <a:t>. </a:t>
            </a:r>
            <a:r>
              <a:rPr lang="pt-BR" sz="1200" dirty="0"/>
              <a:t>Você também pode contatar seus grupos comunitários locais par averiguar se estão envolvidos com </a:t>
            </a:r>
            <a:r>
              <a:rPr lang="pt-BR" sz="1200" dirty="0" err="1"/>
              <a:t>Urban</a:t>
            </a:r>
            <a:r>
              <a:rPr lang="pt-BR" sz="1200" dirty="0"/>
              <a:t> Waters </a:t>
            </a:r>
            <a:r>
              <a:rPr lang="pt-BR" sz="1200" dirty="0" err="1"/>
              <a:t>Solutions</a:t>
            </a:r>
            <a:r>
              <a:rPr lang="pt-BR" sz="1200" dirty="0"/>
              <a:t> </a:t>
            </a:r>
            <a:r>
              <a:rPr lang="pt-BR" sz="1200" dirty="0" err="1" smtClean="0"/>
              <a:t>Initiative</a:t>
            </a:r>
            <a:r>
              <a:rPr lang="pt-BR" sz="1200" dirty="0" smtClean="0"/>
              <a:t>.</a:t>
            </a:r>
            <a:endParaRPr lang="en-US" sz="1200" dirty="0" smtClean="0">
              <a:solidFill>
                <a:srgbClr val="000000"/>
              </a:solidFill>
            </a:endParaRPr>
          </a:p>
        </p:txBody>
      </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598333" y="1348333"/>
            <a:ext cx="3659729" cy="1659472"/>
          </a:xfrm>
          <a:prstGeom prst="rect">
            <a:avLst/>
          </a:prstGeom>
        </p:spPr>
      </p:pic>
      <p:sp>
        <p:nvSpPr>
          <p:cNvPr id="18" name="TextBox 17"/>
          <p:cNvSpPr txBox="1"/>
          <p:nvPr/>
        </p:nvSpPr>
        <p:spPr>
          <a:xfrm>
            <a:off x="3462866" y="8267731"/>
            <a:ext cx="4129067" cy="1346522"/>
          </a:xfrm>
          <a:prstGeom prst="rect">
            <a:avLst/>
          </a:prstGeom>
          <a:solidFill>
            <a:schemeClr val="accent6">
              <a:lumMod val="20000"/>
              <a:lumOff val="80000"/>
            </a:schemeClr>
          </a:solidFill>
        </p:spPr>
        <p:txBody>
          <a:bodyPr wrap="square" numCol="1" spcCol="274320" rtlCol="0">
            <a:spAutoFit/>
          </a:bodyPr>
          <a:lstStyle/>
          <a:p>
            <a:r>
              <a:rPr lang="pt-BR" sz="1600" b="1" dirty="0" smtClean="0"/>
              <a:t>Quem </a:t>
            </a:r>
            <a:r>
              <a:rPr lang="pt-BR" sz="1600" b="1" dirty="0"/>
              <a:t>é o mais afetado em sua comunidade?</a:t>
            </a:r>
            <a:endParaRPr lang="en-US" sz="1600" dirty="0">
              <a:latin typeface="Calibri" panose="020F0502020204030204" pitchFamily="34" charset="0"/>
            </a:endParaRPr>
          </a:p>
          <a:p>
            <a:pPr marL="171450" indent="-171450" algn="just">
              <a:buFont typeface="Arial" panose="020B0604020202020204" pitchFamily="34" charset="0"/>
              <a:buChar char="•"/>
            </a:pPr>
            <a:r>
              <a:rPr lang="pt-BR" sz="1050" dirty="0" smtClean="0">
                <a:solidFill>
                  <a:srgbClr val="FF0000"/>
                </a:solidFill>
              </a:rPr>
              <a:t>Moradores </a:t>
            </a:r>
            <a:r>
              <a:rPr lang="pt-BR" sz="1050" dirty="0">
                <a:solidFill>
                  <a:srgbClr val="FF0000"/>
                </a:solidFill>
              </a:rPr>
              <a:t>de alguns bairros sujeitos a </a:t>
            </a:r>
            <a:r>
              <a:rPr lang="pt-BR" sz="1050" dirty="0" smtClean="0">
                <a:solidFill>
                  <a:srgbClr val="FF0000"/>
                </a:solidFill>
              </a:rPr>
              <a:t>enchentes</a:t>
            </a:r>
          </a:p>
          <a:p>
            <a:pPr marL="171450" indent="-171450" algn="just">
              <a:buFont typeface="Arial" panose="020B0604020202020204" pitchFamily="34" charset="0"/>
              <a:buChar char="•"/>
            </a:pPr>
            <a:r>
              <a:rPr lang="pt-BR" sz="1050" dirty="0" smtClean="0">
                <a:solidFill>
                  <a:srgbClr val="FF0000"/>
                </a:solidFill>
              </a:rPr>
              <a:t>Os </a:t>
            </a:r>
            <a:r>
              <a:rPr lang="pt-BR" sz="1050" dirty="0">
                <a:solidFill>
                  <a:srgbClr val="FF0000"/>
                </a:solidFill>
              </a:rPr>
              <a:t>viajantes que precisam de se deslocar pelas ruas sujeitas a inundações</a:t>
            </a:r>
            <a:endParaRPr lang="en-US" sz="1050" dirty="0" smtClean="0">
              <a:solidFill>
                <a:srgbClr val="FF0000"/>
              </a:solidFill>
            </a:endParaRPr>
          </a:p>
          <a:p>
            <a:pPr marL="171450" indent="-171450" algn="just">
              <a:buFont typeface="Arial" panose="020B0604020202020204" pitchFamily="34" charset="0"/>
              <a:buChar char="•"/>
            </a:pPr>
            <a:r>
              <a:rPr lang="pt-BR" sz="1050" dirty="0" smtClean="0">
                <a:solidFill>
                  <a:srgbClr val="FF0000"/>
                </a:solidFill>
              </a:rPr>
              <a:t>Crianças </a:t>
            </a:r>
            <a:r>
              <a:rPr lang="pt-BR" sz="1050" dirty="0">
                <a:solidFill>
                  <a:srgbClr val="FF0000"/>
                </a:solidFill>
              </a:rPr>
              <a:t>e outro que jogam em enchentes </a:t>
            </a:r>
            <a:r>
              <a:rPr lang="pt-BR" sz="1050" dirty="0" smtClean="0">
                <a:solidFill>
                  <a:srgbClr val="FF0000"/>
                </a:solidFill>
              </a:rPr>
              <a:t>contaminadas</a:t>
            </a:r>
          </a:p>
          <a:p>
            <a:pPr marL="171450" indent="-171450" algn="just">
              <a:buFont typeface="Arial" panose="020B0604020202020204" pitchFamily="34" charset="0"/>
              <a:buChar char="•"/>
            </a:pPr>
            <a:r>
              <a:rPr lang="pt-BR" sz="1050" dirty="0" smtClean="0">
                <a:solidFill>
                  <a:srgbClr val="FF0000"/>
                </a:solidFill>
              </a:rPr>
              <a:t>Pescadores </a:t>
            </a:r>
            <a:r>
              <a:rPr lang="pt-BR" sz="1050" dirty="0">
                <a:solidFill>
                  <a:srgbClr val="FF0000"/>
                </a:solidFill>
              </a:rPr>
              <a:t>e outros que utilizam as vias navegáveis com descargas dos CSO</a:t>
            </a:r>
            <a:endParaRPr lang="en-US" sz="1050" dirty="0">
              <a:solidFill>
                <a:srgbClr val="FF0000"/>
              </a:solidFill>
            </a:endParaRPr>
          </a:p>
        </p:txBody>
      </p:sp>
      <p:grpSp>
        <p:nvGrpSpPr>
          <p:cNvPr id="7" name="Group 6"/>
          <p:cNvGrpSpPr/>
          <p:nvPr/>
        </p:nvGrpSpPr>
        <p:grpSpPr>
          <a:xfrm>
            <a:off x="0" y="9651747"/>
            <a:ext cx="7772400" cy="278761"/>
            <a:chOff x="0" y="9651747"/>
            <a:chExt cx="7772400" cy="278761"/>
          </a:xfrm>
        </p:grpSpPr>
        <p:sp>
          <p:nvSpPr>
            <p:cNvPr id="24" name="TextBox 23"/>
            <p:cNvSpPr txBox="1"/>
            <p:nvPr/>
          </p:nvSpPr>
          <p:spPr>
            <a:xfrm>
              <a:off x="0" y="9651747"/>
              <a:ext cx="7772400" cy="278761"/>
            </a:xfrm>
            <a:prstGeom prst="rect">
              <a:avLst/>
            </a:prstGeom>
            <a:solidFill>
              <a:schemeClr val="accent6">
                <a:lumMod val="75000"/>
              </a:schemeClr>
            </a:solidFill>
          </p:spPr>
          <p:txBody>
            <a:bodyPr wrap="square" rtlCol="0">
              <a:spAutoFit/>
            </a:bodyPr>
            <a:lstStyle/>
            <a:p>
              <a:pPr algn="r"/>
              <a:endParaRPr lang="en-US" sz="1000" dirty="0">
                <a:solidFill>
                  <a:schemeClr val="bg1"/>
                </a:solidFill>
              </a:endParaRPr>
            </a:p>
          </p:txBody>
        </p:sp>
        <p:sp>
          <p:nvSpPr>
            <p:cNvPr id="6" name="TextBox 5"/>
            <p:cNvSpPr txBox="1"/>
            <p:nvPr/>
          </p:nvSpPr>
          <p:spPr>
            <a:xfrm>
              <a:off x="581844" y="9668016"/>
              <a:ext cx="6608712" cy="246221"/>
            </a:xfrm>
            <a:prstGeom prst="rect">
              <a:avLst/>
            </a:prstGeom>
            <a:noFill/>
          </p:spPr>
          <p:txBody>
            <a:bodyPr wrap="square" rtlCol="0">
              <a:spAutoFit/>
            </a:bodyPr>
            <a:lstStyle/>
            <a:p>
              <a:r>
                <a:rPr lang="pt-BR" sz="1000" b="1" dirty="0" smtClean="0">
                  <a:solidFill>
                    <a:schemeClr val="bg1"/>
                  </a:solidFill>
                </a:rPr>
                <a:t>Para </a:t>
              </a:r>
              <a:r>
                <a:rPr lang="pt-BR" sz="1000" b="1" dirty="0">
                  <a:solidFill>
                    <a:schemeClr val="bg1"/>
                  </a:solidFill>
                </a:rPr>
                <a:t>mais informação, e outros recursos </a:t>
              </a:r>
              <a:r>
                <a:rPr lang="pt-BR" sz="1000" b="1" dirty="0" err="1">
                  <a:solidFill>
                    <a:schemeClr val="bg1"/>
                  </a:solidFill>
                </a:rPr>
                <a:t>contactar</a:t>
              </a:r>
              <a:r>
                <a:rPr lang="pt-BR" sz="1000" b="1" dirty="0">
                  <a:solidFill>
                    <a:schemeClr val="bg1"/>
                  </a:solidFill>
                </a:rPr>
                <a:t> </a:t>
              </a:r>
              <a:r>
                <a:rPr lang="pt-BR" sz="1000" b="1" dirty="0" err="1">
                  <a:solidFill>
                    <a:schemeClr val="bg1"/>
                  </a:solidFill>
                </a:rPr>
                <a:t>Urban</a:t>
              </a:r>
              <a:r>
                <a:rPr lang="pt-BR" sz="1000" b="1" dirty="0">
                  <a:solidFill>
                    <a:schemeClr val="bg1"/>
                  </a:solidFill>
                </a:rPr>
                <a:t> Waters </a:t>
              </a:r>
              <a:r>
                <a:rPr lang="pt-BR" sz="1000" b="1" dirty="0" err="1">
                  <a:solidFill>
                    <a:schemeClr val="bg1"/>
                  </a:solidFill>
                </a:rPr>
                <a:t>Solutions</a:t>
              </a:r>
              <a:r>
                <a:rPr lang="pt-BR" sz="1000" b="1" dirty="0">
                  <a:solidFill>
                    <a:schemeClr val="bg1"/>
                  </a:solidFill>
                </a:rPr>
                <a:t> </a:t>
              </a:r>
              <a:r>
                <a:rPr lang="pt-BR" sz="1000" b="1" dirty="0" err="1">
                  <a:solidFill>
                    <a:schemeClr val="bg1"/>
                  </a:solidFill>
                </a:rPr>
                <a:t>Initiative</a:t>
              </a:r>
              <a:r>
                <a:rPr lang="pt-BR" sz="1000" b="1" dirty="0">
                  <a:solidFill>
                    <a:schemeClr val="bg1"/>
                  </a:solidFill>
                </a:rPr>
                <a:t>: </a:t>
              </a:r>
              <a:r>
                <a:rPr lang="pt-BR" sz="1000" b="1" u="sng" dirty="0">
                  <a:solidFill>
                    <a:schemeClr val="bg1"/>
                  </a:solidFill>
                  <a:hlinkClick r:id="rId2"/>
                </a:rPr>
                <a:t>www.njfuture.rg/water</a:t>
              </a:r>
              <a:r>
                <a:rPr lang="en-US" sz="1000" dirty="0" smtClean="0">
                  <a:solidFill>
                    <a:schemeClr val="bg1"/>
                  </a:solidFill>
                </a:rPr>
                <a:t>  </a:t>
              </a:r>
              <a:endParaRPr lang="en-US" sz="1000" dirty="0">
                <a:solidFill>
                  <a:schemeClr val="bg1"/>
                </a:solidFill>
              </a:endParaRPr>
            </a:p>
          </p:txBody>
        </p:sp>
      </p:grpSp>
      <p:sp>
        <p:nvSpPr>
          <p:cNvPr id="19" name="TextBox 18"/>
          <p:cNvSpPr txBox="1"/>
          <p:nvPr/>
        </p:nvSpPr>
        <p:spPr>
          <a:xfrm>
            <a:off x="3547532" y="2999289"/>
            <a:ext cx="4015329" cy="338554"/>
          </a:xfrm>
          <a:prstGeom prst="rect">
            <a:avLst/>
          </a:prstGeom>
          <a:noFill/>
        </p:spPr>
        <p:txBody>
          <a:bodyPr wrap="square" rtlCol="0">
            <a:spAutoFit/>
          </a:bodyPr>
          <a:lstStyle/>
          <a:p>
            <a:r>
              <a:rPr lang="pt-BR" sz="800" dirty="0" smtClean="0"/>
              <a:t>Isto </a:t>
            </a:r>
            <a:r>
              <a:rPr lang="pt-BR" sz="800" dirty="0"/>
              <a:t>é como um sistema de esgoto combinado funciona quando está seco e quando está chovendo ou nevando. Cortesia gráfica da  Agencia de Proteção Ambiental </a:t>
            </a:r>
            <a:r>
              <a:rPr lang="pt-BR" sz="800" dirty="0" smtClean="0"/>
              <a:t>EU</a:t>
            </a:r>
            <a:endParaRPr lang="pt-BR" sz="800" dirty="0"/>
          </a:p>
        </p:txBody>
      </p:sp>
      <p:pic>
        <p:nvPicPr>
          <p:cNvPr id="10" name="Picture 9"/>
          <p:cNvPicPr>
            <a:picLocks noChangeAspect="1"/>
          </p:cNvPicPr>
          <p:nvPr/>
        </p:nvPicPr>
        <p:blipFill rotWithShape="1">
          <a:blip r:embed="rId4" cstate="print">
            <a:extLst>
              <a:ext uri="{28A0092B-C50C-407E-A947-70E740481C1C}">
                <a14:useLocalDpi xmlns:a14="http://schemas.microsoft.com/office/drawing/2010/main" val="0"/>
              </a:ext>
            </a:extLst>
          </a:blip>
          <a:srcRect r="14606" b="26320"/>
          <a:stretch/>
        </p:blipFill>
        <p:spPr>
          <a:xfrm>
            <a:off x="3462865" y="5096215"/>
            <a:ext cx="2082669" cy="1795651"/>
          </a:xfrm>
          <a:prstGeom prst="rect">
            <a:avLst/>
          </a:prstGeom>
          <a:ln w="50800">
            <a:noFill/>
          </a:ln>
        </p:spPr>
      </p:pic>
      <p:pic>
        <p:nvPicPr>
          <p:cNvPr id="11" name="Picture 10"/>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554133" y="5094261"/>
            <a:ext cx="1943348" cy="1794448"/>
          </a:xfrm>
          <a:prstGeom prst="rect">
            <a:avLst/>
          </a:prstGeom>
          <a:ln w="12700">
            <a:solidFill>
              <a:schemeClr val="bg1"/>
            </a:solidFill>
          </a:ln>
        </p:spPr>
      </p:pic>
      <p:sp>
        <p:nvSpPr>
          <p:cNvPr id="25" name="TextBox 24"/>
          <p:cNvSpPr txBox="1"/>
          <p:nvPr/>
        </p:nvSpPr>
        <p:spPr>
          <a:xfrm>
            <a:off x="3423553" y="6862980"/>
            <a:ext cx="4077914" cy="461665"/>
          </a:xfrm>
          <a:prstGeom prst="rect">
            <a:avLst/>
          </a:prstGeom>
          <a:noFill/>
        </p:spPr>
        <p:txBody>
          <a:bodyPr wrap="square" rtlCol="0">
            <a:spAutoFit/>
          </a:bodyPr>
          <a:lstStyle/>
          <a:p>
            <a:r>
              <a:rPr lang="pt-BR" sz="800" dirty="0" smtClean="0"/>
              <a:t>Esquerda</a:t>
            </a:r>
            <a:r>
              <a:rPr lang="pt-BR" sz="800" dirty="0"/>
              <a:t>: inundações numa rua  em </a:t>
            </a:r>
            <a:r>
              <a:rPr lang="pt-BR" sz="800" dirty="0" err="1"/>
              <a:t>Hoboken</a:t>
            </a:r>
            <a:r>
              <a:rPr lang="pt-BR" sz="800" dirty="0"/>
              <a:t>, no 1 de junho de 2015. À direita: os trabalhadores que lavam resíduos do esgoto fora da mesma rua, após a enchente. Fotos cortesia de Emily </a:t>
            </a:r>
            <a:r>
              <a:rPr lang="pt-BR" sz="800" dirty="0" err="1"/>
              <a:t>Labbour@hobokenemily</a:t>
            </a:r>
            <a:endParaRPr lang="en-US" sz="800" dirty="0"/>
          </a:p>
        </p:txBody>
      </p:sp>
      <p:sp>
        <p:nvSpPr>
          <p:cNvPr id="15" name="TextBox 14"/>
          <p:cNvSpPr txBox="1"/>
          <p:nvPr/>
        </p:nvSpPr>
        <p:spPr>
          <a:xfrm>
            <a:off x="203304" y="3746246"/>
            <a:ext cx="3141029" cy="2162130"/>
          </a:xfrm>
          <a:prstGeom prst="rect">
            <a:avLst/>
          </a:prstGeom>
          <a:noFill/>
        </p:spPr>
        <p:txBody>
          <a:bodyPr wrap="square" rtlCol="0">
            <a:spAutoFit/>
          </a:bodyPr>
          <a:lstStyle/>
          <a:p>
            <a:r>
              <a:rPr lang="pt-BR" sz="1900" b="1" dirty="0" smtClean="0"/>
              <a:t>O que </a:t>
            </a:r>
            <a:r>
              <a:rPr lang="pt-BR" sz="1900" b="1" dirty="0"/>
              <a:t>é um CSO?</a:t>
            </a:r>
            <a:endParaRPr lang="en-US" sz="1900" b="1" dirty="0" smtClean="0"/>
          </a:p>
          <a:p>
            <a:r>
              <a:rPr lang="pt-BR" sz="1050" dirty="0" smtClean="0"/>
              <a:t>Durante </a:t>
            </a:r>
            <a:r>
              <a:rPr lang="pt-BR" sz="1050" dirty="0"/>
              <a:t>o tempo seco, tubulações de esgoto combinado levam o  esgoto à estação de </a:t>
            </a:r>
          </a:p>
          <a:p>
            <a:r>
              <a:rPr lang="pt-BR" sz="1050" dirty="0"/>
              <a:t>tratamento. Quando chove ou a neve derrete, os mesmos tubos tem que lidar com toda essa </a:t>
            </a:r>
          </a:p>
          <a:p>
            <a:r>
              <a:rPr lang="pt-BR" sz="1050" dirty="0"/>
              <a:t>água extra também. Às vezes, eles não podem. Quando os tubos ficam muito cheios, a água </a:t>
            </a:r>
          </a:p>
          <a:p>
            <a:r>
              <a:rPr lang="pt-BR" sz="1050" dirty="0"/>
              <a:t>contaminada dos esgotos se derrama através de tubos enormes em nossas vias navegáveis. </a:t>
            </a:r>
          </a:p>
          <a:p>
            <a:r>
              <a:rPr lang="pt-BR" sz="1050" dirty="0"/>
              <a:t>Estes tubos, ou emissários, são chamados de esgoto combinado transbordado, ou COS, em </a:t>
            </a:r>
          </a:p>
          <a:p>
            <a:r>
              <a:rPr lang="pt-BR" sz="1050" dirty="0" err="1"/>
              <a:t>Inglés</a:t>
            </a:r>
            <a:r>
              <a:rPr lang="pt-BR" sz="1050" dirty="0"/>
              <a:t>. </a:t>
            </a:r>
            <a:r>
              <a:rPr lang="pt-BR" sz="1050" dirty="0">
                <a:solidFill>
                  <a:srgbClr val="FF0000"/>
                </a:solidFill>
              </a:rPr>
              <a:t>Em Nova Jersey, 21 comunidades os tem</a:t>
            </a:r>
            <a:r>
              <a:rPr lang="pt-BR" sz="1050" dirty="0" smtClean="0">
                <a:solidFill>
                  <a:srgbClr val="FF0000"/>
                </a:solidFill>
              </a:rPr>
              <a:t>.</a:t>
            </a:r>
            <a:endParaRPr lang="en-US" sz="1050" dirty="0">
              <a:solidFill>
                <a:srgbClr val="FF0000"/>
              </a:solidFill>
            </a:endParaRPr>
          </a:p>
        </p:txBody>
      </p:sp>
      <p:sp>
        <p:nvSpPr>
          <p:cNvPr id="21" name="TextBox 20"/>
          <p:cNvSpPr txBox="1"/>
          <p:nvPr/>
        </p:nvSpPr>
        <p:spPr>
          <a:xfrm>
            <a:off x="59267" y="223793"/>
            <a:ext cx="7653866" cy="569387"/>
          </a:xfrm>
          <a:prstGeom prst="rect">
            <a:avLst/>
          </a:prstGeom>
          <a:noFill/>
        </p:spPr>
        <p:txBody>
          <a:bodyPr wrap="square" rtlCol="0">
            <a:spAutoFit/>
          </a:bodyPr>
          <a:lstStyle/>
          <a:p>
            <a:pPr algn="ctr"/>
            <a:r>
              <a:rPr lang="pt-BR" sz="3100" b="1" dirty="0"/>
              <a:t>O Problema de encanamento da </a:t>
            </a:r>
            <a:r>
              <a:rPr lang="pt-BR" sz="3100" b="1" dirty="0">
                <a:solidFill>
                  <a:srgbClr val="FF0000"/>
                </a:solidFill>
              </a:rPr>
              <a:t>nossa cidade</a:t>
            </a:r>
          </a:p>
        </p:txBody>
      </p:sp>
    </p:spTree>
    <p:extLst>
      <p:ext uri="{BB962C8B-B14F-4D97-AF65-F5344CB8AC3E}">
        <p14:creationId xmlns:p14="http://schemas.microsoft.com/office/powerpoint/2010/main" val="2006218487"/>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
        <p:cNvGrpSpPr/>
        <p:nvPr/>
      </p:nvGrpSpPr>
      <p:grpSpPr>
        <a:xfrm>
          <a:off x="0" y="0"/>
          <a:ext cx="0" cy="0"/>
          <a:chOff x="0" y="0"/>
          <a:chExt cx="0" cy="0"/>
        </a:xfrm>
      </p:grpSpPr>
      <p:sp>
        <p:nvSpPr>
          <p:cNvPr id="4" name="TextBox 3"/>
          <p:cNvSpPr txBox="1"/>
          <p:nvPr/>
        </p:nvSpPr>
        <p:spPr>
          <a:xfrm>
            <a:off x="158853" y="167272"/>
            <a:ext cx="7404541" cy="1354217"/>
          </a:xfrm>
          <a:prstGeom prst="rect">
            <a:avLst/>
          </a:prstGeom>
          <a:noFill/>
        </p:spPr>
        <p:txBody>
          <a:bodyPr wrap="square" rtlCol="0">
            <a:spAutoFit/>
          </a:bodyPr>
          <a:lstStyle/>
          <a:p>
            <a:pPr algn="ctr"/>
            <a:r>
              <a:rPr lang="pt-BR" sz="3800" b="1" dirty="0" smtClean="0"/>
              <a:t>O </a:t>
            </a:r>
            <a:r>
              <a:rPr lang="pt-BR" sz="3800" b="1" dirty="0"/>
              <a:t>que você pode fazer para ajudar?</a:t>
            </a:r>
            <a:endParaRPr lang="pt-BR" sz="3800" dirty="0"/>
          </a:p>
          <a:p>
            <a:endParaRPr lang="en-US" sz="4400" b="1" dirty="0">
              <a:latin typeface="Segoe UI" panose="020B0502040204020203" pitchFamily="34" charset="0"/>
              <a:cs typeface="Segoe UI" panose="020B0502040204020203" pitchFamily="34" charset="0"/>
            </a:endParaRPr>
          </a:p>
        </p:txBody>
      </p:sp>
      <p:sp>
        <p:nvSpPr>
          <p:cNvPr id="9" name="TextBox 8"/>
          <p:cNvSpPr txBox="1"/>
          <p:nvPr/>
        </p:nvSpPr>
        <p:spPr>
          <a:xfrm>
            <a:off x="240927" y="1415546"/>
            <a:ext cx="4043447" cy="1862048"/>
          </a:xfrm>
          <a:prstGeom prst="rect">
            <a:avLst/>
          </a:prstGeom>
          <a:solidFill>
            <a:srgbClr val="F4F9F1"/>
          </a:solidFill>
        </p:spPr>
        <p:txBody>
          <a:bodyPr wrap="square" numCol="1" spcCol="274320" rtlCol="0">
            <a:spAutoFit/>
          </a:bodyPr>
          <a:lstStyle/>
          <a:p>
            <a:r>
              <a:rPr lang="pt-BR" sz="1600" b="1" dirty="0" smtClean="0"/>
              <a:t>Resolver </a:t>
            </a:r>
            <a:r>
              <a:rPr lang="pt-BR" sz="1600" b="1" dirty="0"/>
              <a:t>o problema</a:t>
            </a:r>
            <a:endParaRPr lang="en-US" sz="1600" b="1" dirty="0">
              <a:latin typeface="Calibri" panose="020F0502020204030204" pitchFamily="34" charset="0"/>
              <a:ea typeface="Adobe Song Std L" panose="02020300000000000000" pitchFamily="18" charset="-128"/>
            </a:endParaRPr>
          </a:p>
          <a:p>
            <a:pPr algn="just"/>
            <a:r>
              <a:rPr lang="pt-BR" sz="1100" dirty="0" smtClean="0"/>
              <a:t>Cidades </a:t>
            </a:r>
            <a:r>
              <a:rPr lang="pt-BR" sz="1100" dirty="0"/>
              <a:t>de New Jersey já tem feito algum trabalho para reduzir  os transbordamentos.  Mas agora devem fazer alterações mais dramáticos. No início de 2015, O Departamento de Proteção Ambiental de New Jersey emitiu novas licenças para  25 comunidades e estações de tratamento de esgoto que têm COS. Estas entidades devem desenvolver um plano de longo prazo que descreva a forma como eles vão reduzir ou eliminar transbordamentos. Cidades e estações de águas residuais também devem medir a frequência com que ocorrem.</a:t>
            </a:r>
            <a:endParaRPr lang="en-US" sz="1100" dirty="0" smtClean="0"/>
          </a:p>
        </p:txBody>
      </p:sp>
      <p:sp>
        <p:nvSpPr>
          <p:cNvPr id="10" name="TextBox 9"/>
          <p:cNvSpPr txBox="1"/>
          <p:nvPr/>
        </p:nvSpPr>
        <p:spPr>
          <a:xfrm>
            <a:off x="244003" y="8133982"/>
            <a:ext cx="4043447" cy="1354217"/>
          </a:xfrm>
          <a:prstGeom prst="rect">
            <a:avLst/>
          </a:prstGeom>
          <a:solidFill>
            <a:srgbClr val="97C777"/>
          </a:solidFill>
        </p:spPr>
        <p:txBody>
          <a:bodyPr wrap="square" numCol="1" spcCol="274320" rtlCol="0">
            <a:spAutoFit/>
          </a:bodyPr>
          <a:lstStyle/>
          <a:p>
            <a:r>
              <a:rPr lang="pt-BR" sz="1600" b="1" dirty="0" smtClean="0"/>
              <a:t>O que </a:t>
            </a:r>
            <a:r>
              <a:rPr lang="pt-BR" sz="1600" b="1" dirty="0"/>
              <a:t>você pode fazer para ajudar?</a:t>
            </a:r>
            <a:endParaRPr lang="en-US" sz="1600" b="1" dirty="0"/>
          </a:p>
          <a:p>
            <a:pPr algn="just"/>
            <a:r>
              <a:rPr lang="pt-BR" sz="1100" dirty="0" smtClean="0"/>
              <a:t>Cada </a:t>
            </a:r>
            <a:r>
              <a:rPr lang="pt-BR" sz="1100" dirty="0"/>
              <a:t>gota conta. Todos podem ajudar, fazendo coisas simples na sua propriedade que reduzem a quantidade de inundações de água para o esgoto. Isso inclui a redução na quantia  de água que você usa, o plantio de árvores, redirecionando as calhas  à  barris de chuva ou plantas, a remoção de concreto de </a:t>
            </a:r>
            <a:r>
              <a:rPr lang="pt-BR" sz="1100" dirty="0" err="1"/>
              <a:t>patios</a:t>
            </a:r>
            <a:r>
              <a:rPr lang="pt-BR" sz="1100" dirty="0"/>
              <a:t>, e  apoiando projetos de </a:t>
            </a:r>
            <a:r>
              <a:rPr lang="pt-BR" sz="1100" dirty="0" err="1"/>
              <a:t>infra-estrutura</a:t>
            </a:r>
            <a:r>
              <a:rPr lang="pt-BR" sz="1100" dirty="0"/>
              <a:t> de água.</a:t>
            </a:r>
            <a:endParaRPr lang="en-US" sz="1100" dirty="0"/>
          </a:p>
        </p:txBody>
      </p:sp>
      <p:sp>
        <p:nvSpPr>
          <p:cNvPr id="13" name="TextBox 12"/>
          <p:cNvSpPr txBox="1"/>
          <p:nvPr/>
        </p:nvSpPr>
        <p:spPr>
          <a:xfrm>
            <a:off x="0" y="936714"/>
            <a:ext cx="7772400" cy="369332"/>
          </a:xfrm>
          <a:prstGeom prst="rect">
            <a:avLst/>
          </a:prstGeom>
          <a:solidFill>
            <a:schemeClr val="accent6">
              <a:lumMod val="75000"/>
            </a:schemeClr>
          </a:solidFill>
        </p:spPr>
        <p:txBody>
          <a:bodyPr wrap="square" rtlCol="0">
            <a:spAutoFit/>
          </a:bodyPr>
          <a:lstStyle/>
          <a:p>
            <a:r>
              <a:rPr lang="en-US" sz="1800" dirty="0" smtClean="0">
                <a:solidFill>
                  <a:srgbClr val="FFFFFF"/>
                </a:solidFill>
                <a:latin typeface="Calibri Light" panose="020F0302020204030204" pitchFamily="34" charset="0"/>
              </a:rPr>
              <a:t>    </a:t>
            </a:r>
            <a:r>
              <a:rPr lang="pt-BR" sz="1800" dirty="0" smtClean="0">
                <a:solidFill>
                  <a:srgbClr val="FFFFFF"/>
                </a:solidFill>
              </a:rPr>
              <a:t>Cada </a:t>
            </a:r>
            <a:r>
              <a:rPr lang="pt-BR" sz="1800" dirty="0">
                <a:solidFill>
                  <a:srgbClr val="FFFFFF"/>
                </a:solidFill>
              </a:rPr>
              <a:t>gota de chuva que não vai pelo ralo ajuda para os transbordamentos</a:t>
            </a:r>
            <a:endParaRPr lang="en-US" sz="1800" dirty="0">
              <a:solidFill>
                <a:srgbClr val="FFFFFF"/>
              </a:solidFill>
              <a:latin typeface="Calibri Light" panose="020F0302020204030204" pitchFamily="34" charset="0"/>
            </a:endParaRPr>
          </a:p>
        </p:txBody>
      </p:sp>
      <p:sp>
        <p:nvSpPr>
          <p:cNvPr id="17" name="TextBox 16"/>
          <p:cNvSpPr txBox="1"/>
          <p:nvPr/>
        </p:nvSpPr>
        <p:spPr>
          <a:xfrm>
            <a:off x="237446" y="6246156"/>
            <a:ext cx="4043447" cy="1692771"/>
          </a:xfrm>
          <a:prstGeom prst="rect">
            <a:avLst/>
          </a:prstGeom>
          <a:solidFill>
            <a:srgbClr val="B5D8A0"/>
          </a:solidFill>
        </p:spPr>
        <p:txBody>
          <a:bodyPr wrap="square" numCol="1" spcCol="274320" rtlCol="0">
            <a:spAutoFit/>
          </a:bodyPr>
          <a:lstStyle/>
          <a:p>
            <a:r>
              <a:rPr lang="pt-BR" sz="1600" b="1" dirty="0" smtClean="0"/>
              <a:t>O que </a:t>
            </a:r>
            <a:r>
              <a:rPr lang="pt-BR" sz="1600" b="1" dirty="0"/>
              <a:t>é </a:t>
            </a:r>
            <a:r>
              <a:rPr lang="pt-BR" sz="1600" b="1" dirty="0" err="1"/>
              <a:t>infra-estrutura</a:t>
            </a:r>
            <a:r>
              <a:rPr lang="pt-BR" sz="1600" b="1" dirty="0"/>
              <a:t> verde?</a:t>
            </a:r>
            <a:endParaRPr lang="en-US" sz="1600" b="1" dirty="0">
              <a:latin typeface="Calibri" panose="020F0502020204030204" pitchFamily="34" charset="0"/>
            </a:endParaRPr>
          </a:p>
          <a:p>
            <a:pPr algn="just"/>
            <a:r>
              <a:rPr lang="pt-BR" sz="1100" dirty="0" smtClean="0"/>
              <a:t>Métodos </a:t>
            </a:r>
            <a:r>
              <a:rPr lang="pt-BR" sz="1100" dirty="0"/>
              <a:t>de </a:t>
            </a:r>
            <a:r>
              <a:rPr lang="pt-BR" sz="1100" dirty="0" err="1"/>
              <a:t>infra-estruturas</a:t>
            </a:r>
            <a:r>
              <a:rPr lang="pt-BR" sz="1100" dirty="0"/>
              <a:t> verdes imitam a natureza, permitindo que a chuva goteje no chão ao invés de ir para o ralo. Os métodos incluem a plantação de árvores, a construção de jardins tropicais, economizando água da chuva, e instalação de pavimento especial que permite que a água  filtre. Estes métodos também podem ajudar a esfriar seu bairro no verão e torná-lo mais atraente. No entanto, estes métodos têm limitações quanto à quantidade de água que eles possam gerenciar.</a:t>
            </a:r>
            <a:endParaRPr lang="en-US" sz="1100" dirty="0"/>
          </a:p>
        </p:txBody>
      </p:sp>
      <p:sp>
        <p:nvSpPr>
          <p:cNvPr id="22" name="TextBox 21"/>
          <p:cNvSpPr txBox="1"/>
          <p:nvPr/>
        </p:nvSpPr>
        <p:spPr>
          <a:xfrm>
            <a:off x="4395505" y="7412859"/>
            <a:ext cx="3110331" cy="1938992"/>
          </a:xfrm>
          <a:prstGeom prst="rect">
            <a:avLst/>
          </a:prstGeom>
          <a:noFill/>
        </p:spPr>
        <p:txBody>
          <a:bodyPr wrap="square" rtlCol="0">
            <a:spAutoFit/>
          </a:bodyPr>
          <a:lstStyle/>
          <a:p>
            <a:pPr algn="just"/>
            <a:r>
              <a:rPr lang="pt-BR" sz="1200" dirty="0" smtClean="0"/>
              <a:t>Enquanto </a:t>
            </a:r>
            <a:r>
              <a:rPr lang="pt-BR" sz="1200" dirty="0"/>
              <a:t>as cidades fazem planos para as </a:t>
            </a:r>
            <a:r>
              <a:rPr lang="pt-BR" sz="1200" dirty="0" err="1"/>
              <a:t>repações</a:t>
            </a:r>
            <a:r>
              <a:rPr lang="pt-BR" sz="1200" dirty="0"/>
              <a:t> dos esgotos combinados e parar com os transbordamentos, você pode compartilhar suas </a:t>
            </a:r>
            <a:r>
              <a:rPr lang="pt-BR" sz="1200" dirty="0" err="1"/>
              <a:t>idéias</a:t>
            </a:r>
            <a:r>
              <a:rPr lang="pt-BR" sz="1200" dirty="0"/>
              <a:t> sobre o que a sua comunidade necessita e como reparos de </a:t>
            </a:r>
            <a:r>
              <a:rPr lang="pt-BR" sz="1200" dirty="0" err="1"/>
              <a:t>infra-estrutura</a:t>
            </a:r>
            <a:r>
              <a:rPr lang="pt-BR" sz="1200" dirty="0"/>
              <a:t> pode ajudar a melhorar seu bairro. Entre em contato com seus grupos comunitários locais para obter novas informações sobre avisos públicos e com </a:t>
            </a:r>
            <a:r>
              <a:rPr lang="pt-BR" sz="1200" dirty="0" err="1"/>
              <a:t>Urban</a:t>
            </a:r>
            <a:r>
              <a:rPr lang="pt-BR" sz="1200" dirty="0"/>
              <a:t> Waters </a:t>
            </a:r>
            <a:r>
              <a:rPr lang="pt-BR" sz="1200" dirty="0" err="1"/>
              <a:t>Solutions</a:t>
            </a:r>
            <a:r>
              <a:rPr lang="pt-BR" sz="1200" dirty="0"/>
              <a:t> </a:t>
            </a:r>
            <a:r>
              <a:rPr lang="pt-BR" sz="1200" dirty="0" err="1" smtClean="0"/>
              <a:t>Initiative</a:t>
            </a:r>
            <a:r>
              <a:rPr lang="pt-BR" sz="1200" dirty="0" smtClean="0"/>
              <a:t>.</a:t>
            </a:r>
            <a:endParaRPr lang="en-US" sz="1200" dirty="0"/>
          </a:p>
        </p:txBody>
      </p:sp>
      <p:sp>
        <p:nvSpPr>
          <p:cNvPr id="23" name="TextBox 22"/>
          <p:cNvSpPr txBox="1"/>
          <p:nvPr/>
        </p:nvSpPr>
        <p:spPr>
          <a:xfrm>
            <a:off x="4352644" y="6947050"/>
            <a:ext cx="3246855" cy="338554"/>
          </a:xfrm>
          <a:prstGeom prst="rect">
            <a:avLst/>
          </a:prstGeom>
          <a:noFill/>
        </p:spPr>
        <p:txBody>
          <a:bodyPr wrap="square" rtlCol="0">
            <a:spAutoFit/>
          </a:bodyPr>
          <a:lstStyle/>
          <a:p>
            <a:r>
              <a:rPr lang="pt-BR" sz="800" dirty="0" smtClean="0">
                <a:solidFill>
                  <a:srgbClr val="FF0000"/>
                </a:solidFill>
              </a:rPr>
              <a:t>Os </a:t>
            </a:r>
            <a:r>
              <a:rPr lang="pt-BR" sz="800" dirty="0">
                <a:solidFill>
                  <a:srgbClr val="FF0000"/>
                </a:solidFill>
              </a:rPr>
              <a:t>voluntários e residentes construindo barris de chuva em um seminário  de </a:t>
            </a:r>
            <a:r>
              <a:rPr lang="pt-BR" sz="800" dirty="0" err="1">
                <a:solidFill>
                  <a:srgbClr val="FF0000"/>
                </a:solidFill>
              </a:rPr>
              <a:t>infra-estrutura</a:t>
            </a:r>
            <a:r>
              <a:rPr lang="pt-BR" sz="800" dirty="0">
                <a:solidFill>
                  <a:srgbClr val="FF0000"/>
                </a:solidFill>
              </a:rPr>
              <a:t> verde em </a:t>
            </a:r>
            <a:r>
              <a:rPr lang="pt-BR" sz="800" dirty="0" err="1">
                <a:solidFill>
                  <a:srgbClr val="FF0000"/>
                </a:solidFill>
              </a:rPr>
              <a:t>Camden</a:t>
            </a:r>
            <a:r>
              <a:rPr lang="pt-BR" sz="800" dirty="0">
                <a:solidFill>
                  <a:srgbClr val="FF0000"/>
                </a:solidFill>
              </a:rPr>
              <a:t>.</a:t>
            </a:r>
          </a:p>
        </p:txBody>
      </p:sp>
      <p:sp>
        <p:nvSpPr>
          <p:cNvPr id="26" name="TextBox 25"/>
          <p:cNvSpPr txBox="1"/>
          <p:nvPr/>
        </p:nvSpPr>
        <p:spPr>
          <a:xfrm>
            <a:off x="4284374" y="3957945"/>
            <a:ext cx="3246855" cy="215444"/>
          </a:xfrm>
          <a:prstGeom prst="rect">
            <a:avLst/>
          </a:prstGeom>
          <a:noFill/>
        </p:spPr>
        <p:txBody>
          <a:bodyPr wrap="square" rtlCol="0">
            <a:spAutoFit/>
          </a:bodyPr>
          <a:lstStyle/>
          <a:p>
            <a:r>
              <a:rPr lang="en-US" sz="800" dirty="0" smtClean="0"/>
              <a:t>. </a:t>
            </a:r>
            <a:endParaRPr lang="en-US" sz="800" dirty="0"/>
          </a:p>
        </p:txBody>
      </p:sp>
      <p:pic>
        <p:nvPicPr>
          <p:cNvPr id="14" name="Picture 13"/>
          <p:cNvPicPr>
            <a:picLocks noChangeAspect="1"/>
          </p:cNvPicPr>
          <p:nvPr/>
        </p:nvPicPr>
        <p:blipFill rotWithShape="1">
          <a:blip r:embed="rId2" cstate="print">
            <a:extLst>
              <a:ext uri="{28A0092B-C50C-407E-A947-70E740481C1C}">
                <a14:useLocalDpi xmlns:a14="http://schemas.microsoft.com/office/drawing/2010/main" val="0"/>
              </a:ext>
            </a:extLst>
          </a:blip>
          <a:srcRect l="-1" t="18337" r="-49" b="16597"/>
          <a:stretch/>
        </p:blipFill>
        <p:spPr>
          <a:xfrm>
            <a:off x="4422485" y="1478202"/>
            <a:ext cx="3163824" cy="2743200"/>
          </a:xfrm>
          <a:prstGeom prst="rect">
            <a:avLst/>
          </a:prstGeom>
        </p:spPr>
      </p:pic>
      <p:sp>
        <p:nvSpPr>
          <p:cNvPr id="30" name="TextBox 29"/>
          <p:cNvSpPr txBox="1"/>
          <p:nvPr/>
        </p:nvSpPr>
        <p:spPr>
          <a:xfrm>
            <a:off x="4339454" y="4209687"/>
            <a:ext cx="3246855" cy="338554"/>
          </a:xfrm>
          <a:prstGeom prst="rect">
            <a:avLst/>
          </a:prstGeom>
          <a:noFill/>
        </p:spPr>
        <p:txBody>
          <a:bodyPr wrap="square" rtlCol="0">
            <a:spAutoFit/>
          </a:bodyPr>
          <a:lstStyle/>
          <a:p>
            <a:pPr algn="just"/>
            <a:r>
              <a:rPr lang="pt-BR" sz="800" dirty="0" smtClean="0">
                <a:solidFill>
                  <a:srgbClr val="FF0000"/>
                </a:solidFill>
              </a:rPr>
              <a:t>Trabalhadores </a:t>
            </a:r>
            <a:r>
              <a:rPr lang="pt-BR" sz="800" dirty="0">
                <a:solidFill>
                  <a:srgbClr val="FF0000"/>
                </a:solidFill>
              </a:rPr>
              <a:t>de serviços públicos, consertando tubos em </a:t>
            </a:r>
            <a:r>
              <a:rPr lang="pt-BR" sz="800" dirty="0" err="1">
                <a:solidFill>
                  <a:srgbClr val="FF0000"/>
                </a:solidFill>
              </a:rPr>
              <a:t>Camden</a:t>
            </a:r>
            <a:r>
              <a:rPr lang="pt-BR" sz="800" dirty="0">
                <a:solidFill>
                  <a:srgbClr val="FF0000"/>
                </a:solidFill>
              </a:rPr>
              <a:t> como parte de um projeto de </a:t>
            </a:r>
            <a:r>
              <a:rPr lang="pt-BR" sz="800" dirty="0" smtClean="0">
                <a:solidFill>
                  <a:srgbClr val="FF0000"/>
                </a:solidFill>
              </a:rPr>
              <a:t>reconstrução.</a:t>
            </a:r>
            <a:endParaRPr lang="en-US" sz="800" dirty="0">
              <a:solidFill>
                <a:srgbClr val="FF0000"/>
              </a:solidFill>
            </a:endParaRPr>
          </a:p>
        </p:txBody>
      </p:sp>
      <p:sp>
        <p:nvSpPr>
          <p:cNvPr id="2" name="TextBox 1"/>
          <p:cNvSpPr txBox="1"/>
          <p:nvPr/>
        </p:nvSpPr>
        <p:spPr>
          <a:xfrm>
            <a:off x="240744" y="3460237"/>
            <a:ext cx="4043447" cy="1184940"/>
          </a:xfrm>
          <a:prstGeom prst="rect">
            <a:avLst/>
          </a:prstGeom>
          <a:solidFill>
            <a:schemeClr val="accent6">
              <a:lumMod val="20000"/>
              <a:lumOff val="80000"/>
            </a:schemeClr>
          </a:solidFill>
        </p:spPr>
        <p:txBody>
          <a:bodyPr wrap="square" rtlCol="0">
            <a:spAutoFit/>
          </a:bodyPr>
          <a:lstStyle/>
          <a:p>
            <a:r>
              <a:rPr lang="pt-BR" sz="1600" b="1" dirty="0" smtClean="0"/>
              <a:t>Lições </a:t>
            </a:r>
            <a:r>
              <a:rPr lang="pt-BR" sz="1600" b="1" dirty="0"/>
              <a:t>de outros lugares</a:t>
            </a:r>
            <a:endParaRPr lang="en-US" sz="1600" b="1" dirty="0" smtClean="0">
              <a:latin typeface="Calibri" panose="020F0502020204030204" pitchFamily="34" charset="0"/>
            </a:endParaRPr>
          </a:p>
          <a:p>
            <a:pPr algn="just"/>
            <a:r>
              <a:rPr lang="pt-BR" sz="1100" dirty="0" smtClean="0"/>
              <a:t>Não </a:t>
            </a:r>
            <a:r>
              <a:rPr lang="pt-BR" sz="1100" dirty="0"/>
              <a:t>há solução simples para para os transbordamentos. Mas mais de 700 comunidades em todo os EUA têm </a:t>
            </a:r>
            <a:r>
              <a:rPr lang="pt-BR" sz="1100" dirty="0" err="1"/>
              <a:t>CSOs</a:t>
            </a:r>
            <a:r>
              <a:rPr lang="pt-BR" sz="1100" dirty="0"/>
              <a:t> e New Jersey pode aprender com é o  que já se trabalhou. Muitas dessas comunidades estão usando uma combinação de </a:t>
            </a:r>
            <a:r>
              <a:rPr lang="pt-BR" sz="1100" dirty="0" err="1"/>
              <a:t>infra-estrutura</a:t>
            </a:r>
            <a:r>
              <a:rPr lang="pt-BR" sz="1100" dirty="0"/>
              <a:t> tradicional "cinza" e </a:t>
            </a:r>
            <a:r>
              <a:rPr lang="pt-BR" sz="1100" dirty="0" err="1"/>
              <a:t>infra-estrutura</a:t>
            </a:r>
            <a:r>
              <a:rPr lang="pt-BR" sz="1100" dirty="0"/>
              <a:t> mais recente "verde".</a:t>
            </a:r>
            <a:endParaRPr lang="en-US" sz="1100" dirty="0"/>
          </a:p>
        </p:txBody>
      </p:sp>
      <p:sp>
        <p:nvSpPr>
          <p:cNvPr id="24" name="TextBox 23"/>
          <p:cNvSpPr txBox="1"/>
          <p:nvPr/>
        </p:nvSpPr>
        <p:spPr>
          <a:xfrm>
            <a:off x="237446" y="4844232"/>
            <a:ext cx="4043447" cy="1184940"/>
          </a:xfrm>
          <a:prstGeom prst="rect">
            <a:avLst/>
          </a:prstGeom>
          <a:solidFill>
            <a:srgbClr val="CCE5BD"/>
          </a:solidFill>
        </p:spPr>
        <p:txBody>
          <a:bodyPr wrap="square" rtlCol="0">
            <a:spAutoFit/>
          </a:bodyPr>
          <a:lstStyle/>
          <a:p>
            <a:r>
              <a:rPr lang="pt-BR" sz="1600" b="1" dirty="0" smtClean="0"/>
              <a:t>O que </a:t>
            </a:r>
            <a:r>
              <a:rPr lang="pt-BR" sz="1600" b="1" dirty="0"/>
              <a:t>é </a:t>
            </a:r>
            <a:r>
              <a:rPr lang="pt-BR" sz="1600" b="1" dirty="0" err="1"/>
              <a:t>infra-estrutura</a:t>
            </a:r>
            <a:r>
              <a:rPr lang="pt-BR" sz="1600" b="1" dirty="0"/>
              <a:t> cinza?</a:t>
            </a:r>
            <a:endParaRPr lang="en-US" sz="1600" b="1" dirty="0" smtClean="0">
              <a:latin typeface="Calibri" panose="020F0502020204030204" pitchFamily="34" charset="0"/>
            </a:endParaRPr>
          </a:p>
          <a:p>
            <a:pPr algn="just"/>
            <a:r>
              <a:rPr lang="pt-BR" sz="1100" dirty="0" err="1" smtClean="0"/>
              <a:t>Infra</a:t>
            </a:r>
            <a:r>
              <a:rPr lang="pt-BR" sz="1100" dirty="0" err="1"/>
              <a:t>-estrutura</a:t>
            </a:r>
            <a:r>
              <a:rPr lang="pt-BR" sz="1100" dirty="0"/>
              <a:t> cinza é o duro, tubos de concreto e metal, bacias, e túneis. Esta </a:t>
            </a:r>
            <a:r>
              <a:rPr lang="pt-BR" sz="1100" dirty="0" err="1"/>
              <a:t>infra-estrutura</a:t>
            </a:r>
            <a:r>
              <a:rPr lang="pt-BR" sz="1100" dirty="0"/>
              <a:t> abaixo-o-terreno é importante, mas requer um monte de dinheiro dos usuários, e leva um longo tempo para construir. </a:t>
            </a:r>
            <a:r>
              <a:rPr lang="pt-BR" sz="1100" dirty="0" err="1"/>
              <a:t>Infra-estrutura</a:t>
            </a:r>
            <a:r>
              <a:rPr lang="pt-BR" sz="1100" dirty="0"/>
              <a:t> cinza vai ser uma grande parte da solução.</a:t>
            </a:r>
            <a:endParaRPr lang="en-US" sz="1100" dirty="0"/>
          </a:p>
        </p:txBody>
      </p:sp>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416503" y="4612879"/>
            <a:ext cx="3131659" cy="2348745"/>
          </a:xfrm>
          <a:prstGeom prst="rect">
            <a:avLst/>
          </a:prstGeom>
        </p:spPr>
      </p:pic>
      <p:grpSp>
        <p:nvGrpSpPr>
          <p:cNvPr id="31" name="Group 30"/>
          <p:cNvGrpSpPr/>
          <p:nvPr/>
        </p:nvGrpSpPr>
        <p:grpSpPr>
          <a:xfrm>
            <a:off x="0" y="9607053"/>
            <a:ext cx="7772400" cy="278761"/>
            <a:chOff x="0" y="9651747"/>
            <a:chExt cx="7772400" cy="278761"/>
          </a:xfrm>
        </p:grpSpPr>
        <p:sp>
          <p:nvSpPr>
            <p:cNvPr id="32" name="TextBox 31"/>
            <p:cNvSpPr txBox="1"/>
            <p:nvPr/>
          </p:nvSpPr>
          <p:spPr>
            <a:xfrm>
              <a:off x="0" y="9651747"/>
              <a:ext cx="7772400" cy="278761"/>
            </a:xfrm>
            <a:prstGeom prst="rect">
              <a:avLst/>
            </a:prstGeom>
            <a:solidFill>
              <a:schemeClr val="accent6">
                <a:lumMod val="75000"/>
              </a:schemeClr>
            </a:solidFill>
          </p:spPr>
          <p:txBody>
            <a:bodyPr wrap="square" rtlCol="0">
              <a:spAutoFit/>
            </a:bodyPr>
            <a:lstStyle/>
            <a:p>
              <a:pPr algn="r"/>
              <a:endParaRPr lang="en-US" sz="1000" dirty="0">
                <a:solidFill>
                  <a:schemeClr val="bg1"/>
                </a:solidFill>
              </a:endParaRPr>
            </a:p>
          </p:txBody>
        </p:sp>
        <p:sp>
          <p:nvSpPr>
            <p:cNvPr id="33" name="TextBox 32"/>
            <p:cNvSpPr txBox="1"/>
            <p:nvPr/>
          </p:nvSpPr>
          <p:spPr>
            <a:xfrm>
              <a:off x="581844" y="9668016"/>
              <a:ext cx="6608712" cy="246221"/>
            </a:xfrm>
            <a:prstGeom prst="rect">
              <a:avLst/>
            </a:prstGeom>
            <a:noFill/>
          </p:spPr>
          <p:txBody>
            <a:bodyPr wrap="square" rtlCol="0">
              <a:spAutoFit/>
            </a:bodyPr>
            <a:lstStyle/>
            <a:p>
              <a:r>
                <a:rPr lang="en-US" sz="1000" dirty="0">
                  <a:solidFill>
                    <a:schemeClr val="bg1"/>
                  </a:solidFill>
                </a:rPr>
                <a:t> </a:t>
              </a:r>
              <a:r>
                <a:rPr lang="pt-BR" sz="1000" b="1" dirty="0" smtClean="0">
                  <a:solidFill>
                    <a:schemeClr val="bg1"/>
                  </a:solidFill>
                </a:rPr>
                <a:t>Para </a:t>
              </a:r>
              <a:r>
                <a:rPr lang="pt-BR" sz="1000" b="1" dirty="0">
                  <a:solidFill>
                    <a:schemeClr val="bg1"/>
                  </a:solidFill>
                </a:rPr>
                <a:t>mais informação, e outros recursos </a:t>
              </a:r>
              <a:r>
                <a:rPr lang="pt-BR" sz="1000" b="1" dirty="0" err="1">
                  <a:solidFill>
                    <a:schemeClr val="bg1"/>
                  </a:solidFill>
                </a:rPr>
                <a:t>contactar</a:t>
              </a:r>
              <a:r>
                <a:rPr lang="pt-BR" sz="1000" b="1" dirty="0">
                  <a:solidFill>
                    <a:schemeClr val="bg1"/>
                  </a:solidFill>
                </a:rPr>
                <a:t> </a:t>
              </a:r>
              <a:r>
                <a:rPr lang="pt-BR" sz="1000" b="1" dirty="0" err="1">
                  <a:solidFill>
                    <a:schemeClr val="bg1"/>
                  </a:solidFill>
                </a:rPr>
                <a:t>Urban</a:t>
              </a:r>
              <a:r>
                <a:rPr lang="pt-BR" sz="1000" b="1" dirty="0">
                  <a:solidFill>
                    <a:schemeClr val="bg1"/>
                  </a:solidFill>
                </a:rPr>
                <a:t> Waters </a:t>
              </a:r>
              <a:r>
                <a:rPr lang="pt-BR" sz="1000" b="1" dirty="0" err="1">
                  <a:solidFill>
                    <a:schemeClr val="bg1"/>
                  </a:solidFill>
                </a:rPr>
                <a:t>Solutions</a:t>
              </a:r>
              <a:r>
                <a:rPr lang="pt-BR" sz="1000" b="1" dirty="0">
                  <a:solidFill>
                    <a:schemeClr val="bg1"/>
                  </a:solidFill>
                </a:rPr>
                <a:t> </a:t>
              </a:r>
              <a:r>
                <a:rPr lang="pt-BR" sz="1000" b="1" dirty="0" err="1">
                  <a:solidFill>
                    <a:schemeClr val="bg1"/>
                  </a:solidFill>
                </a:rPr>
                <a:t>Initiative</a:t>
              </a:r>
              <a:r>
                <a:rPr lang="pt-BR" sz="1000" b="1" dirty="0">
                  <a:solidFill>
                    <a:schemeClr val="bg1"/>
                  </a:solidFill>
                </a:rPr>
                <a:t>: </a:t>
              </a:r>
              <a:r>
                <a:rPr lang="pt-BR" sz="1000" b="1" u="sng" dirty="0">
                  <a:solidFill>
                    <a:schemeClr val="bg1"/>
                  </a:solidFill>
                  <a:hlinkClick r:id="rId4"/>
                </a:rPr>
                <a:t>www.njfuture.rg/water</a:t>
              </a:r>
              <a:endParaRPr lang="en-US" sz="1000" dirty="0">
                <a:solidFill>
                  <a:schemeClr val="bg1"/>
                </a:solidFill>
              </a:endParaRPr>
            </a:p>
          </p:txBody>
        </p:sp>
      </p:grpSp>
    </p:spTree>
    <p:extLst>
      <p:ext uri="{BB962C8B-B14F-4D97-AF65-F5344CB8AC3E}">
        <p14:creationId xmlns:p14="http://schemas.microsoft.com/office/powerpoint/2010/main" val="4078435038"/>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_rels/item6.xml.rels><?xml version="1.0" encoding="UTF-8" standalone="yes"?>
<Relationships xmlns="http://schemas.openxmlformats.org/package/2006/relationships"><Relationship Id="rId1" Type="http://schemas.openxmlformats.org/officeDocument/2006/relationships/customXmlProps" Target="itemProps6.xml"/></Relationships>
</file>

<file path=customXml/item1.xml><?xml version="1.0" encoding="utf-8"?>
<EsriMapsInfo xmlns="ESRI.ArcGIS.Mapping.OfficeIntegration.PowerPointInfo">
  <Version>Version1</Version>
  <RequiresSignIn>False</RequiresSignIn>
</EsriMapsInfo>
</file>

<file path=customXml/item2.xml><?xml version="1.0" encoding="utf-8"?>
<EsriMapsInfo xmlns="ESRI.ArcGIS.Mapping.OfficeIntegration.PowerPointInfo">
  <Version>Version1</Version>
  <RequiresSignIn>False</RequiresSignIn>
</EsriMapsInfo>
</file>

<file path=customXml/item3.xml><?xml version="1.0" encoding="utf-8"?>
<EsriMapsInfo xmlns="ESRI.ArcGIS.Mapping.OfficeIntegration.PowerPointInfo">
  <Version>Version1</Version>
  <RequiresSignIn>False</RequiresSignIn>
</EsriMapsInfo>
</file>

<file path=customXml/item4.xml><?xml version="1.0" encoding="utf-8"?>
<EsriMapsInfo xmlns="ESRI.ArcGIS.Mapping.OfficeIntegration.PowerPointInfo">
  <Version>Version1</Version>
  <RequiresSignIn>False</RequiresSignIn>
</EsriMapsInfo>
</file>

<file path=customXml/item5.xml><?xml version="1.0" encoding="utf-8"?>
<EsriMapsInfo xmlns="ESRI.ArcGIS.Mapping.OfficeIntegration.PowerPointInfo">
  <Version>Version1</Version>
  <RequiresSignIn>False</RequiresSignIn>
</EsriMapsInfo>
</file>

<file path=customXml/item6.xml><?xml version="1.0" encoding="utf-8"?>
<EsriMapsInfo xmlns="ESRI.ArcGIS.Mapping.OfficeIntegration.PowerPointInfo">
  <Version>Version1</Version>
  <RequiresSignIn>False</RequiresSignIn>
</EsriMapsInfo>
</file>

<file path=customXml/itemProps1.xml><?xml version="1.0" encoding="utf-8"?>
<ds:datastoreItem xmlns:ds="http://schemas.openxmlformats.org/officeDocument/2006/customXml" ds:itemID="{C9F4C30C-2D62-4EFE-9C98-2733CA52113F}">
  <ds:schemaRefs>
    <ds:schemaRef ds:uri="ESRI.ArcGIS.Mapping.OfficeIntegration.PowerPointInfo"/>
  </ds:schemaRefs>
</ds:datastoreItem>
</file>

<file path=customXml/itemProps2.xml><?xml version="1.0" encoding="utf-8"?>
<ds:datastoreItem xmlns:ds="http://schemas.openxmlformats.org/officeDocument/2006/customXml" ds:itemID="{278E5AB3-D887-4F3C-98B8-6307E730AB5B}">
  <ds:schemaRefs>
    <ds:schemaRef ds:uri="ESRI.ArcGIS.Mapping.OfficeIntegration.PowerPointInfo"/>
  </ds:schemaRefs>
</ds:datastoreItem>
</file>

<file path=customXml/itemProps3.xml><?xml version="1.0" encoding="utf-8"?>
<ds:datastoreItem xmlns:ds="http://schemas.openxmlformats.org/officeDocument/2006/customXml" ds:itemID="{D81CF7EA-CDFB-4460-BFA3-7ABB1E437639}">
  <ds:schemaRefs>
    <ds:schemaRef ds:uri="ESRI.ArcGIS.Mapping.OfficeIntegration.PowerPointInfo"/>
  </ds:schemaRefs>
</ds:datastoreItem>
</file>

<file path=customXml/itemProps4.xml><?xml version="1.0" encoding="utf-8"?>
<ds:datastoreItem xmlns:ds="http://schemas.openxmlformats.org/officeDocument/2006/customXml" ds:itemID="{D4B3EE81-ED56-4E98-9A08-38335EA06605}">
  <ds:schemaRefs>
    <ds:schemaRef ds:uri="ESRI.ArcGIS.Mapping.OfficeIntegration.PowerPointInfo"/>
  </ds:schemaRefs>
</ds:datastoreItem>
</file>

<file path=customXml/itemProps5.xml><?xml version="1.0" encoding="utf-8"?>
<ds:datastoreItem xmlns:ds="http://schemas.openxmlformats.org/officeDocument/2006/customXml" ds:itemID="{A3F8944F-077F-4E3D-8FC1-2C59466E26AC}">
  <ds:schemaRefs>
    <ds:schemaRef ds:uri="ESRI.ArcGIS.Mapping.OfficeIntegration.PowerPointInfo"/>
  </ds:schemaRefs>
</ds:datastoreItem>
</file>

<file path=customXml/itemProps6.xml><?xml version="1.0" encoding="utf-8"?>
<ds:datastoreItem xmlns:ds="http://schemas.openxmlformats.org/officeDocument/2006/customXml" ds:itemID="{DE56895D-FEC6-4770-8E88-6EA12F1E98F3}">
  <ds:schemaRefs>
    <ds:schemaRef ds:uri="ESRI.ArcGIS.Mapping.OfficeIntegration.PowerPointInfo"/>
  </ds:schemaRefs>
</ds:datastoreItem>
</file>

<file path=docProps/app.xml><?xml version="1.0" encoding="utf-8"?>
<Properties xmlns="http://schemas.openxmlformats.org/officeDocument/2006/extended-properties" xmlns:vt="http://schemas.openxmlformats.org/officeDocument/2006/docPropsVTypes">
  <Template>Office Theme</Template>
  <TotalTime>14275</TotalTime>
  <Words>598</Words>
  <Application>Microsoft Macintosh PowerPoint</Application>
  <PresentationFormat>Custom</PresentationFormat>
  <Paragraphs>50</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 Watson</dc:creator>
  <cp:lastModifiedBy>Max Brekke</cp:lastModifiedBy>
  <cp:revision>140</cp:revision>
  <cp:lastPrinted>2015-07-08T19:23:28Z</cp:lastPrinted>
  <dcterms:created xsi:type="dcterms:W3CDTF">2015-06-17T18:30:26Z</dcterms:created>
  <dcterms:modified xsi:type="dcterms:W3CDTF">2015-10-14T15:22:14Z</dcterms:modified>
</cp:coreProperties>
</file>