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7772400" cy="10058400"/>
  <p:notesSz cx="6858000" cy="9144000"/>
  <p:defaultTextStyle>
    <a:defPPr>
      <a:defRPr lang="en-US"/>
    </a:defPPr>
    <a:lvl1pPr marL="0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40" userDrawn="1">
          <p15:clr>
            <a:srgbClr val="A4A3A4"/>
          </p15:clr>
        </p15:guide>
        <p15:guide id="2" pos="2472" userDrawn="1">
          <p15:clr>
            <a:srgbClr val="A4A3A4"/>
          </p15:clr>
        </p15:guide>
        <p15:guide id="3" orient="horz" pos="124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laine Clisham" initials="EC" lastIdx="3" clrIdx="0"/>
  <p:cmAuthor id="1" name="Sarah Watson" initials="SRW" lastIdx="2" clrIdx="1">
    <p:extLst>
      <p:ext uri="{19B8F6BF-5375-455C-9EA6-DF929625EA0E}">
        <p15:presenceInfo xmlns="" xmlns:p15="http://schemas.microsoft.com/office/powerpoint/2012/main" userId="Sarah Wats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7BF65"/>
    <a:srgbClr val="C8E3B7"/>
    <a:srgbClr val="A5CF8B"/>
    <a:srgbClr val="A8D08C"/>
    <a:srgbClr val="75B549"/>
    <a:srgbClr val="649B3F"/>
    <a:srgbClr val="76B54B"/>
    <a:srgbClr val="4B91D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270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-1757" y="322"/>
      </p:cViewPr>
      <p:guideLst>
        <p:guide orient="horz" pos="3240"/>
        <p:guide orient="horz" pos="1248"/>
        <p:guide pos="24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8-03T10:40:45.507" idx="1">
    <p:pos x="-508" y="-204"/>
    <p:text>Make clear in a print out that this is a template using</p:text>
    <p:extLst mod="1">
      <p:ext uri="{C676402C-5697-4E1C-873F-D02D1690AC5C}">
        <p15:threadingInfo xmlns="" xmlns:p15="http://schemas.microsoft.com/office/powerpoint/2012/main" timeZoneBias="24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52792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85023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4584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13178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2/1/2016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68992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2/1/2016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6974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2/1/2016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70190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74151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70358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3661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5369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81F7D-57B3-4381-A9F3-9A020915ECFA}" type="datetimeFigureOut">
              <a:rPr lang="en-US" smtClean="0"/>
              <a:pPr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82426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omments" Target="../comments/comment1.xml"/><Relationship Id="rId2" Type="http://schemas.openxmlformats.org/officeDocument/2006/relationships/hyperlink" Target="http://www.njfuture.org/water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-13145" y="1321675"/>
            <a:ext cx="7772400" cy="8521861"/>
          </a:xfrm>
          <a:prstGeom prst="rect">
            <a:avLst/>
          </a:prstGeom>
          <a:gradFill>
            <a:gsLst>
              <a:gs pos="72000">
                <a:srgbClr val="DAEFD2"/>
              </a:gs>
              <a:gs pos="0">
                <a:srgbClr val="87BF65"/>
              </a:gs>
              <a:gs pos="29000">
                <a:srgbClr val="75B549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83928" y="67389"/>
            <a:ext cx="74045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Fixing </a:t>
            </a:r>
            <a:r>
              <a:rPr lang="en-US" sz="4200" b="1" dirty="0" smtClean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Our City’s </a:t>
            </a:r>
            <a:r>
              <a:rPr lang="en-US" sz="42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Old Sewers</a:t>
            </a:r>
            <a:endParaRPr lang="en-US" sz="4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9698633"/>
            <a:ext cx="7772399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3744" y="6908037"/>
            <a:ext cx="3652454" cy="1692771"/>
          </a:xfrm>
          <a:prstGeom prst="rect">
            <a:avLst/>
          </a:prstGeom>
          <a:solidFill>
            <a:schemeClr val="bg1"/>
          </a:solidFill>
        </p:spPr>
        <p:txBody>
          <a:bodyPr wrap="square" numCol="1" spcCol="274320" rtlCol="0">
            <a:spAutoFit/>
          </a:bodyPr>
          <a:lstStyle/>
          <a:p>
            <a:r>
              <a:rPr lang="en-US" sz="14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How the state is helping</a:t>
            </a:r>
            <a:endParaRPr lang="en-US" sz="1400" b="1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algn="just"/>
            <a:r>
              <a:rPr lang="en-US" sz="1000" dirty="0" smtClean="0"/>
              <a:t>In early 2015, New Jersey issued new permits to the 25 communities and sewage treatment plants that have CSOs. These permits require that cities and treatment plants must: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 smtClean="0"/>
              <a:t>Develop Long-Term Control Plans that outline how they will upgrade infrastructure to reduce or stop overflows.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 smtClean="0"/>
              <a:t>Report how often and how long </a:t>
            </a:r>
            <a:r>
              <a:rPr lang="en-US" sz="1000" dirty="0"/>
              <a:t>overflows </a:t>
            </a:r>
            <a:r>
              <a:rPr lang="en-US" sz="1000" dirty="0" smtClean="0"/>
              <a:t>occur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 smtClean="0"/>
              <a:t>Develop a system to alert the public when overflows happen.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 smtClean="0">
                <a:ea typeface="Adobe Heiti Std R" panose="020B0400000000000000" pitchFamily="34" charset="-128"/>
              </a:rPr>
              <a:t>Talk </a:t>
            </a:r>
            <a:r>
              <a:rPr lang="en-US" sz="1000" dirty="0">
                <a:ea typeface="Adobe Heiti Std R" panose="020B0400000000000000" pitchFamily="34" charset="-128"/>
              </a:rPr>
              <a:t>with residents and business owners to learn what projects are most important</a:t>
            </a:r>
            <a:r>
              <a:rPr lang="en-US" sz="1000" dirty="0" smtClean="0">
                <a:ea typeface="Adobe Heiti Std R" panose="020B0400000000000000" pitchFamily="34" charset="-128"/>
              </a:rPr>
              <a:t>.</a:t>
            </a:r>
            <a:endParaRPr lang="en-US" sz="1000" dirty="0"/>
          </a:p>
        </p:txBody>
      </p:sp>
      <p:sp>
        <p:nvSpPr>
          <p:cNvPr id="28" name="TextBox 27"/>
          <p:cNvSpPr txBox="1"/>
          <p:nvPr/>
        </p:nvSpPr>
        <p:spPr>
          <a:xfrm>
            <a:off x="4062003" y="3140492"/>
            <a:ext cx="3384194" cy="1354217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 wrap="square" numCol="1" spcCol="274320" rtlCol="0">
            <a:spAutoFit/>
          </a:bodyPr>
          <a:lstStyle/>
          <a:p>
            <a:r>
              <a:rPr lang="en-US" sz="12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How to fix the problem </a:t>
            </a:r>
            <a:endParaRPr lang="en-US" sz="1200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algn="just"/>
            <a:r>
              <a:rPr lang="en-US" sz="1000" dirty="0" smtClean="0"/>
              <a:t>Reducing or eliminating </a:t>
            </a:r>
            <a:r>
              <a:rPr lang="en-US" sz="1000" dirty="0"/>
              <a:t>overflows will require a diverse set of repairs</a:t>
            </a:r>
            <a:r>
              <a:rPr lang="en-US" sz="1000" dirty="0" smtClean="0"/>
              <a:t>. </a:t>
            </a:r>
            <a:r>
              <a:rPr lang="en-US" sz="1000" dirty="0"/>
              <a:t>Cities will have to create a </a:t>
            </a:r>
            <a:r>
              <a:rPr lang="en-US" sz="1000" dirty="0" smtClean="0"/>
              <a:t>customized solution </a:t>
            </a:r>
            <a:r>
              <a:rPr lang="en-US" sz="1000" dirty="0"/>
              <a:t>for each neighborhood because local conditions can vary. What will work </a:t>
            </a:r>
            <a:r>
              <a:rPr lang="en-US" sz="1000" dirty="0" smtClean="0"/>
              <a:t>well on </a:t>
            </a:r>
            <a:r>
              <a:rPr lang="en-US" sz="1000" dirty="0"/>
              <a:t>one street, for example, may not </a:t>
            </a:r>
            <a:r>
              <a:rPr lang="en-US" sz="1000" dirty="0" smtClean="0"/>
              <a:t>be best a </a:t>
            </a:r>
            <a:r>
              <a:rPr lang="en-US" sz="1000" dirty="0"/>
              <a:t>few blocks away. Lessons from elsewhere show what likely will happen is a mix of changes above the ground and below the </a:t>
            </a:r>
            <a:r>
              <a:rPr lang="en-US" sz="1000" dirty="0" smtClean="0"/>
              <a:t>ground.</a:t>
            </a:r>
            <a:endParaRPr lang="en-US" sz="600" dirty="0"/>
          </a:p>
        </p:txBody>
      </p:sp>
      <p:sp>
        <p:nvSpPr>
          <p:cNvPr id="29" name="TextBox 28"/>
          <p:cNvSpPr txBox="1"/>
          <p:nvPr/>
        </p:nvSpPr>
        <p:spPr>
          <a:xfrm>
            <a:off x="4062003" y="1457336"/>
            <a:ext cx="3384132" cy="1384995"/>
          </a:xfrm>
          <a:prstGeom prst="rect">
            <a:avLst/>
          </a:prstGeom>
          <a:solidFill>
            <a:schemeClr val="bg1"/>
          </a:solidFill>
        </p:spPr>
        <p:txBody>
          <a:bodyPr wrap="square" numCol="1" spcCol="274320" rtlCol="0">
            <a:spAutoFit/>
          </a:bodyPr>
          <a:lstStyle/>
          <a:p>
            <a:r>
              <a:rPr lang="en-US" sz="14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How this affects </a:t>
            </a:r>
            <a:r>
              <a:rPr lang="en-US" sz="1400" b="1" dirty="0" smtClean="0">
                <a:solidFill>
                  <a:srgbClr val="C00000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</a:rPr>
              <a:t>our city</a:t>
            </a:r>
            <a:endParaRPr lang="en-US" sz="1400" b="1" dirty="0">
              <a:solidFill>
                <a:srgbClr val="C00000"/>
              </a:solidFill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algn="just"/>
            <a:r>
              <a:rPr lang="en-US" sz="1000" dirty="0" smtClean="0">
                <a:solidFill>
                  <a:srgbClr val="C00000"/>
                </a:solidFill>
              </a:rPr>
              <a:t>Our city </a:t>
            </a:r>
            <a:r>
              <a:rPr lang="en-US" sz="1000" dirty="0" smtClean="0"/>
              <a:t>must create a plan in between three and five years. Cities </a:t>
            </a:r>
            <a:r>
              <a:rPr lang="en-US" sz="1000" dirty="0"/>
              <a:t>will be hiring </a:t>
            </a:r>
            <a:r>
              <a:rPr lang="en-US" sz="1000" dirty="0" smtClean="0"/>
              <a:t>experts </a:t>
            </a:r>
            <a:r>
              <a:rPr lang="en-US" sz="1000" dirty="0"/>
              <a:t>to study the problem and find the best </a:t>
            </a:r>
            <a:r>
              <a:rPr lang="en-US" sz="1000" dirty="0" smtClean="0"/>
              <a:t>solutions with the most benefits and lowest cost. Cities </a:t>
            </a:r>
            <a:r>
              <a:rPr lang="en-US" sz="1000" dirty="0"/>
              <a:t>and treatment plants </a:t>
            </a:r>
            <a:r>
              <a:rPr lang="en-US" sz="1000" dirty="0" smtClean="0"/>
              <a:t>must also </a:t>
            </a:r>
            <a:r>
              <a:rPr lang="en-US" sz="1000" dirty="0"/>
              <a:t>figure out how to pay for the </a:t>
            </a:r>
            <a:r>
              <a:rPr lang="en-US" sz="1000" dirty="0" smtClean="0"/>
              <a:t>fixes over time. These repair </a:t>
            </a:r>
            <a:r>
              <a:rPr lang="en-US" sz="1000" dirty="0"/>
              <a:t>projects have the potential to transform your city through </a:t>
            </a:r>
            <a:r>
              <a:rPr lang="en-US" sz="1000" dirty="0" smtClean="0"/>
              <a:t>greener redevelopment</a:t>
            </a:r>
            <a:r>
              <a:rPr lang="en-US" sz="1000" dirty="0"/>
              <a:t>, new parks, and </a:t>
            </a:r>
            <a:r>
              <a:rPr lang="en-US" sz="1000" dirty="0" smtClean="0"/>
              <a:t>changes </a:t>
            </a:r>
            <a:r>
              <a:rPr lang="en-US" sz="1000" dirty="0"/>
              <a:t>to how </a:t>
            </a:r>
            <a:r>
              <a:rPr lang="en-US" sz="1000" dirty="0" smtClean="0"/>
              <a:t>neighborhood </a:t>
            </a:r>
            <a:r>
              <a:rPr lang="en-US" sz="1000" dirty="0"/>
              <a:t>streets look.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067834" y="6620625"/>
            <a:ext cx="3419403" cy="1538883"/>
          </a:xfrm>
          <a:prstGeom prst="rect">
            <a:avLst/>
          </a:prstGeom>
          <a:solidFill>
            <a:schemeClr val="bg1"/>
          </a:solidFill>
        </p:spPr>
        <p:txBody>
          <a:bodyPr wrap="square" numCol="1" spcCol="274320" rtlCol="0">
            <a:spAutoFit/>
          </a:bodyPr>
          <a:lstStyle/>
          <a:p>
            <a:r>
              <a:rPr lang="en-US" sz="14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Why you should care</a:t>
            </a:r>
            <a:endParaRPr lang="en-US" sz="1400" b="1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algn="just"/>
            <a:r>
              <a:rPr lang="en-US" sz="1000" dirty="0" smtClean="0"/>
              <a:t>As </a:t>
            </a:r>
            <a:r>
              <a:rPr lang="en-US" sz="1000" dirty="0" smtClean="0">
                <a:solidFill>
                  <a:srgbClr val="C00000"/>
                </a:solidFill>
              </a:rPr>
              <a:t>our city </a:t>
            </a:r>
            <a:r>
              <a:rPr lang="en-US" sz="1000" dirty="0" smtClean="0"/>
              <a:t>develops plans </a:t>
            </a:r>
            <a:r>
              <a:rPr lang="en-US" sz="1000" dirty="0"/>
              <a:t>and financing options, residents and business owners </a:t>
            </a:r>
            <a:r>
              <a:rPr lang="en-US" sz="1000" dirty="0" smtClean="0"/>
              <a:t>can provide </a:t>
            </a:r>
            <a:r>
              <a:rPr lang="en-US" sz="1000" dirty="0"/>
              <a:t>input. S</a:t>
            </a:r>
            <a:r>
              <a:rPr lang="en-US" sz="1000" dirty="0" smtClean="0"/>
              <a:t>olutions </a:t>
            </a:r>
            <a:r>
              <a:rPr lang="en-US" sz="1000" dirty="0"/>
              <a:t>may </a:t>
            </a:r>
            <a:r>
              <a:rPr lang="en-US" sz="1000" dirty="0" smtClean="0"/>
              <a:t>include new </a:t>
            </a:r>
            <a:r>
              <a:rPr lang="en-US" sz="1000" dirty="0"/>
              <a:t>parks, community </a:t>
            </a:r>
            <a:r>
              <a:rPr lang="en-US" sz="1000" dirty="0" smtClean="0"/>
              <a:t>gardens, greener </a:t>
            </a:r>
            <a:r>
              <a:rPr lang="en-US" sz="1000" dirty="0"/>
              <a:t>redevelopment, or other changes to your </a:t>
            </a:r>
            <a:r>
              <a:rPr lang="en-US" sz="1000" dirty="0" smtClean="0"/>
              <a:t>neighborhood. </a:t>
            </a:r>
            <a:r>
              <a:rPr lang="en-US" sz="1000" dirty="0"/>
              <a:t>This means your community will </a:t>
            </a:r>
            <a:r>
              <a:rPr lang="en-US" sz="1000" dirty="0" smtClean="0"/>
              <a:t>have the chance to say what </a:t>
            </a:r>
            <a:r>
              <a:rPr lang="en-US" sz="1000" dirty="0"/>
              <a:t>it wants. </a:t>
            </a:r>
            <a:r>
              <a:rPr lang="en-US" sz="1000" dirty="0" smtClean="0"/>
              <a:t>Residents </a:t>
            </a:r>
            <a:r>
              <a:rPr lang="en-US" sz="1000" dirty="0"/>
              <a:t>should learn </a:t>
            </a:r>
            <a:r>
              <a:rPr lang="en-US" sz="1000" dirty="0" smtClean="0"/>
              <a:t>what the </a:t>
            </a:r>
            <a:r>
              <a:rPr lang="en-US" sz="1000" dirty="0"/>
              <a:t>options are so they can give informed </a:t>
            </a:r>
            <a:r>
              <a:rPr lang="en-US" sz="1000" dirty="0" smtClean="0"/>
              <a:t>opinions and </a:t>
            </a:r>
            <a:r>
              <a:rPr lang="en-US" sz="1000" dirty="0"/>
              <a:t>help leaders make decisions that reflect </a:t>
            </a:r>
            <a:r>
              <a:rPr lang="en-US" sz="1000" dirty="0" smtClean="0"/>
              <a:t>the community’s </a:t>
            </a:r>
            <a:r>
              <a:rPr lang="en-US" sz="1000" dirty="0"/>
              <a:t>needs and </a:t>
            </a:r>
            <a:r>
              <a:rPr lang="en-US" sz="1000" dirty="0" smtClean="0"/>
              <a:t>wants. </a:t>
            </a:r>
            <a:endParaRPr lang="en-US" sz="1000" dirty="0"/>
          </a:p>
        </p:txBody>
      </p:sp>
      <p:sp>
        <p:nvSpPr>
          <p:cNvPr id="32" name="TextBox 31"/>
          <p:cNvSpPr txBox="1"/>
          <p:nvPr/>
        </p:nvSpPr>
        <p:spPr>
          <a:xfrm>
            <a:off x="4067834" y="8371225"/>
            <a:ext cx="3419403" cy="954107"/>
          </a:xfrm>
          <a:prstGeom prst="rect">
            <a:avLst/>
          </a:prstGeom>
          <a:solidFill>
            <a:schemeClr val="bg1"/>
          </a:solidFill>
        </p:spPr>
        <p:txBody>
          <a:bodyPr wrap="square" numCol="1" spcCol="274320" rtlCol="0">
            <a:spAutoFit/>
          </a:bodyPr>
          <a:lstStyle/>
          <a:p>
            <a:r>
              <a:rPr lang="en-US" sz="14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How to get involved</a:t>
            </a:r>
            <a:endParaRPr lang="en-US" sz="1400" b="1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algn="just"/>
            <a:r>
              <a:rPr lang="en-US" sz="1050" dirty="0"/>
              <a:t>For more information about combined sewers, call </a:t>
            </a:r>
            <a:r>
              <a:rPr lang="en-US" sz="1050" dirty="0" smtClean="0"/>
              <a:t>(</a:t>
            </a:r>
            <a:r>
              <a:rPr lang="en-US" sz="1050" dirty="0" smtClean="0"/>
              <a:t>609</a:t>
            </a:r>
            <a:r>
              <a:rPr lang="en-US" sz="1050" dirty="0" smtClean="0"/>
              <a:t>) </a:t>
            </a:r>
            <a:r>
              <a:rPr lang="en-US" sz="1050" dirty="0" smtClean="0"/>
              <a:t>393</a:t>
            </a:r>
            <a:r>
              <a:rPr lang="en-US" sz="1050" dirty="0" smtClean="0"/>
              <a:t>-0008 </a:t>
            </a:r>
            <a:r>
              <a:rPr lang="en-US" sz="1050" dirty="0"/>
              <a:t>or visit </a:t>
            </a:r>
            <a:r>
              <a:rPr lang="en-US" sz="1050" dirty="0">
                <a:hlinkClick r:id="rId2"/>
              </a:rPr>
              <a:t>www.njfuture.org/water</a:t>
            </a:r>
            <a:r>
              <a:rPr lang="en-US" sz="1050" dirty="0"/>
              <a:t>. You also can contact your local community groups to see if they are involved with the Urban Waters Solutions Initiative.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0065" y="1634748"/>
            <a:ext cx="3652990" cy="1723549"/>
          </a:xfrm>
          <a:prstGeom prst="rect">
            <a:avLst/>
          </a:prstGeom>
          <a:solidFill>
            <a:schemeClr val="bg1"/>
          </a:solidFill>
        </p:spPr>
        <p:txBody>
          <a:bodyPr wrap="square" numCol="1" spcCol="274320" rtlCol="0">
            <a:spAutoFit/>
          </a:bodyPr>
          <a:lstStyle/>
          <a:p>
            <a:r>
              <a:rPr lang="en-US" sz="14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What is a Combined Sewer System?</a:t>
            </a:r>
            <a:endParaRPr lang="en-US" sz="1400" b="1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algn="just"/>
            <a:r>
              <a:rPr lang="en-US" sz="1000" dirty="0"/>
              <a:t>Old sewer systems that mix sewage and </a:t>
            </a:r>
            <a:r>
              <a:rPr lang="en-US" sz="1000" dirty="0" err="1"/>
              <a:t>stormwater</a:t>
            </a:r>
            <a:r>
              <a:rPr lang="en-US" sz="1000" dirty="0"/>
              <a:t> are an expensive and complicated problem for cities around the country. During dry weather, </a:t>
            </a:r>
            <a:r>
              <a:rPr lang="en-US" sz="1000" dirty="0" smtClean="0"/>
              <a:t>combined </a:t>
            </a:r>
            <a:r>
              <a:rPr lang="en-US" sz="1000" dirty="0"/>
              <a:t>systems </a:t>
            </a:r>
            <a:r>
              <a:rPr lang="en-US" sz="1000" dirty="0" smtClean="0"/>
              <a:t>take </a:t>
            </a:r>
            <a:r>
              <a:rPr lang="en-US" sz="1000" dirty="0"/>
              <a:t>sewage to wastewater treatment plants. But when it </a:t>
            </a:r>
            <a:r>
              <a:rPr lang="en-US" sz="1000" dirty="0" smtClean="0"/>
              <a:t>rains, that  extra water running off streets and roofs also flows into sewers</a:t>
            </a:r>
            <a:r>
              <a:rPr lang="en-US" sz="1000" dirty="0"/>
              <a:t>. The added water can overwhelm the capacity of the </a:t>
            </a:r>
            <a:r>
              <a:rPr lang="en-US" sz="1000" dirty="0" smtClean="0"/>
              <a:t>pipes. </a:t>
            </a:r>
            <a:r>
              <a:rPr lang="en-US" sz="1000" dirty="0"/>
              <a:t>When that happens, the sewage-contaminated water </a:t>
            </a:r>
            <a:r>
              <a:rPr lang="en-US" sz="1000" dirty="0" smtClean="0"/>
              <a:t>mixture overflows </a:t>
            </a:r>
            <a:r>
              <a:rPr lang="en-US" sz="1000" dirty="0"/>
              <a:t>from pipes directly into </a:t>
            </a:r>
            <a:r>
              <a:rPr lang="en-US" sz="1000" dirty="0" smtClean="0"/>
              <a:t>local waterways. This is called a combined sewer overflow, or a CSO. In New Jersey, </a:t>
            </a:r>
            <a:r>
              <a:rPr lang="en-US" sz="1000" dirty="0"/>
              <a:t>21 cities have </a:t>
            </a:r>
            <a:r>
              <a:rPr lang="en-US" sz="1000" dirty="0" smtClean="0"/>
              <a:t>CSOs.</a:t>
            </a:r>
            <a:endParaRPr lang="en-US" sz="1000" dirty="0"/>
          </a:p>
        </p:txBody>
      </p:sp>
      <p:sp>
        <p:nvSpPr>
          <p:cNvPr id="23" name="TextBox 22"/>
          <p:cNvSpPr txBox="1"/>
          <p:nvPr/>
        </p:nvSpPr>
        <p:spPr>
          <a:xfrm>
            <a:off x="252917" y="5528269"/>
            <a:ext cx="3659850" cy="1077218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Why CSOs are a problem:</a:t>
            </a:r>
            <a:endParaRPr lang="en-US" sz="1400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algn="just"/>
            <a:r>
              <a:rPr lang="en-US" sz="1000" dirty="0" smtClean="0"/>
              <a:t>States </a:t>
            </a:r>
            <a:r>
              <a:rPr lang="en-US" sz="1000" dirty="0"/>
              <a:t>and cities are required by the federal government to meet water quality standards. This includes reducing or eliminating sewage spills into waterways</a:t>
            </a:r>
            <a:r>
              <a:rPr lang="en-US" sz="1000" dirty="0" smtClean="0"/>
              <a:t>.</a:t>
            </a:r>
            <a:r>
              <a:rPr lang="en-US" sz="1000" dirty="0"/>
              <a:t> If they don’t, the federal government can order cities and states to meet standards and, as a result, dictate the repairs cities must do. </a:t>
            </a:r>
            <a:endParaRPr lang="en-US" sz="10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252917" y="3688454"/>
            <a:ext cx="3623757" cy="1508105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Combined sewers and overflows can</a:t>
            </a:r>
            <a:r>
              <a:rPr lang="en-US" sz="12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:</a:t>
            </a:r>
          </a:p>
          <a:p>
            <a:pPr marL="1190274" lvl="2" indent="-171450">
              <a:buFont typeface="Arial" panose="020B0604020202020204" pitchFamily="34" charset="0"/>
              <a:buChar char="•"/>
            </a:pPr>
            <a:r>
              <a:rPr lang="en-US" sz="1000" dirty="0"/>
              <a:t>Dump trash into </a:t>
            </a:r>
            <a:r>
              <a:rPr lang="en-US" sz="1000" dirty="0" smtClean="0"/>
              <a:t>waterways</a:t>
            </a:r>
          </a:p>
          <a:p>
            <a:pPr marL="1190274" lvl="2" indent="-171450">
              <a:buFont typeface="Arial" panose="020B0604020202020204" pitchFamily="34" charset="0"/>
              <a:buChar char="•"/>
            </a:pPr>
            <a:r>
              <a:rPr lang="en-US" sz="1000" dirty="0"/>
              <a:t>Expose people to raw sewage</a:t>
            </a:r>
          </a:p>
          <a:p>
            <a:pPr marL="1190274" lvl="2" indent="-171450">
              <a:buFont typeface="Arial" panose="020B0604020202020204" pitchFamily="34" charset="0"/>
              <a:buChar char="•"/>
            </a:pPr>
            <a:r>
              <a:rPr lang="en-US" sz="1000" dirty="0"/>
              <a:t>Cause street flooding </a:t>
            </a:r>
          </a:p>
          <a:p>
            <a:pPr marL="1190274" lvl="2" indent="-171450">
              <a:buFont typeface="Arial" panose="020B0604020202020204" pitchFamily="34" charset="0"/>
              <a:buChar char="•"/>
            </a:pPr>
            <a:r>
              <a:rPr lang="en-US" sz="1000" dirty="0"/>
              <a:t>Cause sewage to sometimes back up in streets and </a:t>
            </a:r>
            <a:r>
              <a:rPr lang="en-US" sz="1000" dirty="0" smtClean="0"/>
              <a:t>homes</a:t>
            </a:r>
            <a:endParaRPr lang="en-US" sz="1000" dirty="0"/>
          </a:p>
          <a:p>
            <a:pPr marL="1190274" lvl="2" indent="-171450">
              <a:buFont typeface="Arial" panose="020B0604020202020204" pitchFamily="34" charset="0"/>
              <a:buChar char="•"/>
            </a:pPr>
            <a:r>
              <a:rPr lang="en-US" sz="1000" dirty="0" smtClean="0"/>
              <a:t>Cause </a:t>
            </a:r>
            <a:r>
              <a:rPr lang="en-US" sz="1000" dirty="0"/>
              <a:t>beach closures</a:t>
            </a:r>
          </a:p>
          <a:p>
            <a:pPr marL="1190274" lvl="2" indent="-171450">
              <a:buFont typeface="Arial" panose="020B0604020202020204" pitchFamily="34" charset="0"/>
              <a:buChar char="•"/>
            </a:pPr>
            <a:r>
              <a:rPr lang="en-US" sz="1000" dirty="0"/>
              <a:t>Harm aquatic </a:t>
            </a:r>
            <a:r>
              <a:rPr lang="en-US" sz="1000" dirty="0" smtClean="0"/>
              <a:t>life</a:t>
            </a:r>
            <a:endParaRPr lang="en-US" sz="1000" dirty="0"/>
          </a:p>
          <a:p>
            <a:pPr marL="1190274" lvl="2" indent="-171450">
              <a:buFont typeface="Arial" panose="020B0604020202020204" pitchFamily="34" charset="0"/>
              <a:buChar char="•"/>
            </a:pPr>
            <a:r>
              <a:rPr lang="en-US" sz="1000" dirty="0"/>
              <a:t>Contaminate shellfish </a:t>
            </a:r>
            <a:r>
              <a:rPr lang="en-US" sz="1000" dirty="0" smtClean="0"/>
              <a:t>beds</a:t>
            </a:r>
            <a:endParaRPr lang="en-US" sz="1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42" y="3902828"/>
            <a:ext cx="801614" cy="6815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1" y="4535913"/>
            <a:ext cx="904405" cy="595754"/>
          </a:xfrm>
          <a:prstGeom prst="rect">
            <a:avLst/>
          </a:prstGeom>
        </p:spPr>
      </p:pic>
      <p:sp>
        <p:nvSpPr>
          <p:cNvPr id="57" name="Rectangle 56"/>
          <p:cNvSpPr/>
          <p:nvPr/>
        </p:nvSpPr>
        <p:spPr>
          <a:xfrm>
            <a:off x="4070343" y="4792870"/>
            <a:ext cx="3384193" cy="1576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962" y="4892093"/>
            <a:ext cx="521114" cy="619683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4795178" y="4848074"/>
            <a:ext cx="2736375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Above-ground examples:</a:t>
            </a:r>
            <a:endParaRPr lang="en-US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/>
              <a:t>Capture </a:t>
            </a:r>
            <a:r>
              <a:rPr lang="en-US" sz="1000" dirty="0"/>
              <a:t>rainwater in planters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/>
              <a:t>Replace </a:t>
            </a:r>
            <a:r>
              <a:rPr lang="en-US" sz="1000" dirty="0"/>
              <a:t>pavement with trees and </a:t>
            </a:r>
            <a:r>
              <a:rPr lang="en-US" sz="1000" dirty="0" smtClean="0"/>
              <a:t>gardens</a:t>
            </a:r>
          </a:p>
          <a:p>
            <a:endParaRPr lang="en-US" sz="1000" dirty="0"/>
          </a:p>
          <a:p>
            <a:r>
              <a:rPr lang="en-US" sz="1050" dirty="0"/>
              <a:t> </a:t>
            </a:r>
            <a:r>
              <a:rPr lang="en-US" sz="1200" b="1" dirty="0" smtClean="0"/>
              <a:t>Below-ground examples:</a:t>
            </a:r>
            <a:endParaRPr lang="en-US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/>
              <a:t>Separate </a:t>
            </a:r>
            <a:r>
              <a:rPr lang="en-US" sz="1000" dirty="0"/>
              <a:t>sewers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/>
              <a:t>Build large </a:t>
            </a:r>
            <a:r>
              <a:rPr lang="en-US" sz="1000" dirty="0"/>
              <a:t>underground storage </a:t>
            </a:r>
            <a:r>
              <a:rPr lang="en-US" sz="1000" dirty="0" smtClean="0"/>
              <a:t>tunnels</a:t>
            </a:r>
            <a:endParaRPr lang="en-US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/>
              <a:t>Fix leaky pipes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76589" y="9713626"/>
            <a:ext cx="6419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 For more information and links to resources, check out the Urban Waters Solutions Initiative: www.njfuture.org/water  </a:t>
            </a:r>
          </a:p>
          <a:p>
            <a:endParaRPr lang="en-US" sz="100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962" y="5668946"/>
            <a:ext cx="530437" cy="456176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-2" y="906905"/>
            <a:ext cx="7772400" cy="25385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 smtClean="0">
                <a:latin typeface="+mj-lt"/>
              </a:rPr>
              <a:t>   Complicated problems required creative solutions</a:t>
            </a:r>
            <a:endParaRPr lang="en-US" sz="18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621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646" y="99138"/>
            <a:ext cx="74628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Segoe UI" panose="020B0502040204020203" pitchFamily="34" charset="0"/>
                <a:ea typeface="Cambria Math" panose="02040503050406030204" pitchFamily="18" charset="0"/>
                <a:cs typeface="Segoe UI" panose="020B0502040204020203" pitchFamily="34" charset="0"/>
              </a:rPr>
              <a:t>How can </a:t>
            </a:r>
            <a:r>
              <a:rPr lang="en-US" sz="4000" b="1" dirty="0" smtClean="0">
                <a:solidFill>
                  <a:srgbClr val="C00000"/>
                </a:solidFill>
                <a:latin typeface="Segoe UI" panose="020B0502040204020203" pitchFamily="34" charset="0"/>
                <a:ea typeface="Cambria Math" panose="02040503050406030204" pitchFamily="18" charset="0"/>
                <a:cs typeface="Segoe UI" panose="020B0502040204020203" pitchFamily="34" charset="0"/>
              </a:rPr>
              <a:t>our city </a:t>
            </a:r>
            <a:r>
              <a:rPr lang="en-US" sz="4000" b="1" dirty="0" smtClean="0">
                <a:latin typeface="Segoe UI" panose="020B0502040204020203" pitchFamily="34" charset="0"/>
                <a:ea typeface="Cambria Math" panose="02040503050406030204" pitchFamily="18" charset="0"/>
                <a:cs typeface="Segoe UI" panose="020B0502040204020203" pitchFamily="34" charset="0"/>
              </a:rPr>
              <a:t>end CSOs?</a:t>
            </a:r>
            <a:endParaRPr lang="en-US" sz="4000" b="1" dirty="0">
              <a:latin typeface="Segoe UI" panose="020B0502040204020203" pitchFamily="34" charset="0"/>
              <a:ea typeface="Cambria Math" panose="02040503050406030204" pitchFamily="18" charset="0"/>
              <a:cs typeface="Segoe UI" panose="020B0502040204020203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9698633"/>
            <a:ext cx="777240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42092" y="5851074"/>
            <a:ext cx="3401313" cy="1338828"/>
          </a:xfrm>
          <a:prstGeom prst="rect">
            <a:avLst/>
          </a:prstGeom>
          <a:noFill/>
        </p:spPr>
        <p:txBody>
          <a:bodyPr wrap="square" numCol="1" spcCol="274320" rtlCol="0">
            <a:spAutoFit/>
          </a:bodyPr>
          <a:lstStyle/>
          <a:p>
            <a:r>
              <a:rPr lang="en-US" sz="1400" dirty="0" smtClean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Education &amp; Engagement</a:t>
            </a:r>
            <a:endParaRPr lang="en-US" sz="1600" dirty="0" smtClean="0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r>
              <a:rPr lang="en-US" sz="1000" b="1" dirty="0" smtClean="0"/>
              <a:t>Public notification of CSO overflows</a:t>
            </a:r>
          </a:p>
          <a:p>
            <a:r>
              <a:rPr lang="en-US" sz="900" dirty="0"/>
              <a:t> </a:t>
            </a:r>
            <a:r>
              <a:rPr lang="en-US" sz="900" dirty="0" smtClean="0"/>
              <a:t>       New Jersey cities are required to create a way to tell residents </a:t>
            </a:r>
          </a:p>
          <a:p>
            <a:r>
              <a:rPr lang="en-US" sz="900" dirty="0" smtClean="0"/>
              <a:t>        when sewage spills from overflow pipes.</a:t>
            </a:r>
          </a:p>
          <a:p>
            <a:endParaRPr lang="en-US" sz="900" dirty="0"/>
          </a:p>
          <a:p>
            <a:r>
              <a:rPr lang="en-US" sz="1000" b="1" dirty="0" smtClean="0"/>
              <a:t>Public engagement</a:t>
            </a:r>
          </a:p>
          <a:p>
            <a:r>
              <a:rPr lang="en-US" sz="900" dirty="0" smtClean="0"/>
              <a:t>        CSO communities are required to get input from residents and </a:t>
            </a:r>
          </a:p>
          <a:p>
            <a:r>
              <a:rPr lang="en-US" sz="900" dirty="0"/>
              <a:t> </a:t>
            </a:r>
            <a:r>
              <a:rPr lang="en-US" sz="900" dirty="0" smtClean="0"/>
              <a:t>       business owners about which solutions they want.</a:t>
            </a:r>
            <a:endParaRPr lang="en-US" sz="900" dirty="0"/>
          </a:p>
        </p:txBody>
      </p:sp>
      <p:sp>
        <p:nvSpPr>
          <p:cNvPr id="34" name="TextBox 33"/>
          <p:cNvSpPr txBox="1"/>
          <p:nvPr/>
        </p:nvSpPr>
        <p:spPr>
          <a:xfrm>
            <a:off x="4056251" y="1955112"/>
            <a:ext cx="3468499" cy="3447098"/>
          </a:xfrm>
          <a:prstGeom prst="rect">
            <a:avLst/>
          </a:prstGeom>
          <a:noFill/>
        </p:spPr>
        <p:txBody>
          <a:bodyPr wrap="square" numCol="1" spcCol="274320" rtlCol="0">
            <a:spAutoFit/>
          </a:bodyPr>
          <a:lstStyle/>
          <a:p>
            <a:r>
              <a:rPr lang="en-US" sz="1400" b="1" dirty="0" smtClean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Green </a:t>
            </a:r>
            <a:r>
              <a:rPr lang="en-US" sz="14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infrastructure</a:t>
            </a:r>
          </a:p>
          <a:p>
            <a:pPr algn="just"/>
            <a:r>
              <a:rPr lang="en-US" sz="900" dirty="0" smtClean="0">
                <a:ea typeface="Adobe Fan Heiti Std B" panose="020B0700000000000000" pitchFamily="34" charset="-128"/>
              </a:rPr>
              <a:t>Above-the-ground methods mimic nature by capturing stormwater so it can be reused or it can trickle into the ground. Examples include:</a:t>
            </a:r>
          </a:p>
          <a:p>
            <a:pPr algn="just"/>
            <a:endParaRPr lang="en-US" sz="900" b="1" dirty="0">
              <a:ea typeface="Adobe Fan Heiti Std B" panose="020B0700000000000000" pitchFamily="34" charset="-128"/>
            </a:endParaRPr>
          </a:p>
          <a:p>
            <a:r>
              <a:rPr lang="en-US" sz="1000" b="1" dirty="0"/>
              <a:t>R</a:t>
            </a:r>
            <a:r>
              <a:rPr lang="en-US" sz="1000" b="1" dirty="0" smtClean="0"/>
              <a:t>ain barrels and cisterns		</a:t>
            </a:r>
          </a:p>
          <a:p>
            <a:r>
              <a:rPr lang="en-US" sz="900" dirty="0" smtClean="0"/>
              <a:t>      These containers capture stormwater from roofs and save it for </a:t>
            </a:r>
          </a:p>
          <a:p>
            <a:r>
              <a:rPr lang="en-US" sz="900" dirty="0"/>
              <a:t> </a:t>
            </a:r>
            <a:r>
              <a:rPr lang="en-US" sz="900" dirty="0" smtClean="0"/>
              <a:t>     another use. Cisterns are large and collect from multiple roofs.</a:t>
            </a:r>
          </a:p>
          <a:p>
            <a:endParaRPr lang="en-US" sz="900" dirty="0"/>
          </a:p>
          <a:p>
            <a:r>
              <a:rPr lang="en-US" sz="1000" b="1" dirty="0" smtClean="0"/>
              <a:t>Rain gardens	</a:t>
            </a:r>
          </a:p>
          <a:p>
            <a:r>
              <a:rPr lang="en-US" sz="900" dirty="0"/>
              <a:t> </a:t>
            </a:r>
            <a:r>
              <a:rPr lang="en-US" sz="900" dirty="0" smtClean="0"/>
              <a:t>     During dry weather, these look like simple gardens. When it </a:t>
            </a:r>
          </a:p>
          <a:p>
            <a:r>
              <a:rPr lang="en-US" sz="900" dirty="0"/>
              <a:t> </a:t>
            </a:r>
            <a:r>
              <a:rPr lang="en-US" sz="900" dirty="0" smtClean="0"/>
              <a:t>     rains, stormwater flows in and seeps into the ground.</a:t>
            </a:r>
            <a:endParaRPr lang="en-US" sz="900" dirty="0"/>
          </a:p>
          <a:p>
            <a:endParaRPr lang="en-US" sz="900" b="1" dirty="0" smtClean="0"/>
          </a:p>
          <a:p>
            <a:r>
              <a:rPr lang="en-US" sz="1000" b="1" dirty="0" smtClean="0"/>
              <a:t>Pervious pavement			</a:t>
            </a:r>
          </a:p>
          <a:p>
            <a:r>
              <a:rPr lang="en-US" sz="900" dirty="0" smtClean="0"/>
              <a:t>      This type of paving material allows water to seep in rather than</a:t>
            </a:r>
          </a:p>
          <a:p>
            <a:r>
              <a:rPr lang="en-US" sz="900" dirty="0"/>
              <a:t> </a:t>
            </a:r>
            <a:r>
              <a:rPr lang="en-US" sz="900" dirty="0" smtClean="0"/>
              <a:t>      rush off into sewers. It can be used for many paved areas.</a:t>
            </a:r>
            <a:endParaRPr lang="en-US" sz="900" dirty="0"/>
          </a:p>
          <a:p>
            <a:endParaRPr lang="en-US" sz="1000" dirty="0"/>
          </a:p>
          <a:p>
            <a:r>
              <a:rPr lang="en-US" sz="1000" b="1" dirty="0"/>
              <a:t>Green and blue </a:t>
            </a:r>
            <a:r>
              <a:rPr lang="en-US" sz="1000" b="1" dirty="0" smtClean="0"/>
              <a:t>roofs</a:t>
            </a:r>
            <a:endParaRPr lang="en-US" sz="1000" dirty="0" smtClean="0"/>
          </a:p>
          <a:p>
            <a:r>
              <a:rPr lang="en-US" sz="900" dirty="0" smtClean="0"/>
              <a:t>       Blue roofs are designed to retain and slowly release water after</a:t>
            </a:r>
          </a:p>
          <a:p>
            <a:r>
              <a:rPr lang="en-US" sz="900" dirty="0"/>
              <a:t> </a:t>
            </a:r>
            <a:r>
              <a:rPr lang="en-US" sz="900" dirty="0" smtClean="0"/>
              <a:t>      a storm. Green roofs are planted with grass and other plants.</a:t>
            </a:r>
          </a:p>
          <a:p>
            <a:endParaRPr lang="en-US" sz="900" dirty="0" smtClean="0"/>
          </a:p>
          <a:p>
            <a:r>
              <a:rPr lang="en-US" sz="1000" b="1" dirty="0" smtClean="0"/>
              <a:t>Green streets 		</a:t>
            </a:r>
          </a:p>
          <a:p>
            <a:r>
              <a:rPr lang="en-US" sz="900" dirty="0" smtClean="0"/>
              <a:t>       When cities make major repairs to streets, they can include </a:t>
            </a:r>
            <a:br>
              <a:rPr lang="en-US" sz="900" dirty="0" smtClean="0"/>
            </a:br>
            <a:r>
              <a:rPr lang="en-US" sz="900" dirty="0" smtClean="0"/>
              <a:t>       designs for areas with grass and trees to absorb stormwater.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8094" y="1935826"/>
            <a:ext cx="345469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Gray infrastructure</a:t>
            </a:r>
          </a:p>
          <a:p>
            <a:pPr algn="just"/>
            <a:r>
              <a:rPr lang="en-US" sz="900" dirty="0" smtClean="0">
                <a:ea typeface="Adobe Fan Heiti Std B" panose="020B0700000000000000" pitchFamily="34" charset="-128"/>
              </a:rPr>
              <a:t>This below-the-ground infrastructure takes raw sewage and water to a sewage plant for treatment. Examples include: </a:t>
            </a:r>
            <a:endParaRPr lang="en-US" sz="1000" b="1" dirty="0" smtClean="0"/>
          </a:p>
          <a:p>
            <a:endParaRPr lang="en-US" sz="1000" b="1" dirty="0"/>
          </a:p>
          <a:p>
            <a:r>
              <a:rPr lang="en-US" sz="1000" b="1" dirty="0"/>
              <a:t>S</a:t>
            </a:r>
            <a:r>
              <a:rPr lang="en-US" sz="1000" b="1" dirty="0" smtClean="0"/>
              <a:t>ewer </a:t>
            </a:r>
            <a:r>
              <a:rPr lang="en-US" sz="1000" b="1" dirty="0"/>
              <a:t>line maintenance and </a:t>
            </a:r>
            <a:r>
              <a:rPr lang="en-US" sz="1000" b="1" dirty="0" smtClean="0"/>
              <a:t>repairs	    	      </a:t>
            </a:r>
            <a:endParaRPr lang="en-US" sz="1000" b="1" dirty="0"/>
          </a:p>
          <a:p>
            <a:r>
              <a:rPr lang="en-US" sz="1000" dirty="0"/>
              <a:t>       </a:t>
            </a:r>
            <a:r>
              <a:rPr lang="en-US" sz="900" dirty="0"/>
              <a:t>Cleaning pipes creates more room for sewage and </a:t>
            </a:r>
            <a:r>
              <a:rPr lang="en-US" sz="900" dirty="0" err="1"/>
              <a:t>stormwater</a:t>
            </a:r>
            <a:r>
              <a:rPr lang="en-US" sz="900" dirty="0"/>
              <a:t>. </a:t>
            </a:r>
          </a:p>
          <a:p>
            <a:r>
              <a:rPr lang="en-US" sz="900" dirty="0"/>
              <a:t>        Fixing leaks reduces groundwater coming </a:t>
            </a:r>
            <a:r>
              <a:rPr lang="en-US" sz="900" dirty="0" smtClean="0"/>
              <a:t>into </a:t>
            </a:r>
            <a:r>
              <a:rPr lang="en-US" sz="900" dirty="0"/>
              <a:t>pipes.</a:t>
            </a:r>
          </a:p>
          <a:p>
            <a:endParaRPr lang="en-US" sz="900" b="1" dirty="0">
              <a:sym typeface="Wingdings" panose="05000000000000000000" pitchFamily="2" charset="2"/>
            </a:endParaRPr>
          </a:p>
          <a:p>
            <a:r>
              <a:rPr lang="en-US" sz="1000" b="1" dirty="0">
                <a:sym typeface="Wingdings" panose="05000000000000000000" pitchFamily="2" charset="2"/>
              </a:rPr>
              <a:t>O</a:t>
            </a:r>
            <a:r>
              <a:rPr lang="en-US" sz="1000" b="1" dirty="0"/>
              <a:t>utfall disinfection		</a:t>
            </a:r>
            <a:r>
              <a:rPr lang="en-US" sz="1000" b="1" dirty="0" smtClean="0"/>
              <a:t>   </a:t>
            </a:r>
            <a:r>
              <a:rPr lang="en-US" sz="1000" b="1" dirty="0"/>
              <a:t>	</a:t>
            </a:r>
            <a:r>
              <a:rPr lang="en-US" sz="1000" b="1" dirty="0" smtClean="0"/>
              <a:t>     </a:t>
            </a:r>
            <a:endParaRPr lang="en-US" sz="1000" b="1" dirty="0"/>
          </a:p>
          <a:p>
            <a:r>
              <a:rPr lang="en-US" sz="900" dirty="0"/>
              <a:t>        This involves installing a device that releases a disinfectant into</a:t>
            </a:r>
          </a:p>
          <a:p>
            <a:r>
              <a:rPr lang="en-US" sz="900" dirty="0"/>
              <a:t>         sewage before it </a:t>
            </a:r>
            <a:r>
              <a:rPr lang="en-US" sz="900" dirty="0" smtClean="0"/>
              <a:t>overflows.</a:t>
            </a:r>
            <a:endParaRPr lang="en-US" sz="900" dirty="0"/>
          </a:p>
          <a:p>
            <a:endParaRPr lang="en-US" sz="900" dirty="0"/>
          </a:p>
          <a:p>
            <a:r>
              <a:rPr lang="en-US" sz="1000" b="1" dirty="0"/>
              <a:t>Increasing capacity at sewage treatment plants          </a:t>
            </a:r>
            <a:r>
              <a:rPr lang="en-US" sz="1000" b="1" dirty="0" smtClean="0"/>
              <a:t>            </a:t>
            </a:r>
            <a:endParaRPr lang="en-US" sz="1000" b="1" dirty="0"/>
          </a:p>
          <a:p>
            <a:r>
              <a:rPr lang="en-US" sz="900" dirty="0"/>
              <a:t>        This creates more room to treat sewage and </a:t>
            </a:r>
            <a:r>
              <a:rPr lang="en-US" sz="900" dirty="0" err="1"/>
              <a:t>stormwater</a:t>
            </a:r>
            <a:r>
              <a:rPr lang="en-US" sz="900" dirty="0"/>
              <a:t> at the </a:t>
            </a:r>
          </a:p>
          <a:p>
            <a:r>
              <a:rPr lang="en-US" sz="900" dirty="0"/>
              <a:t>        plant so </a:t>
            </a:r>
            <a:r>
              <a:rPr lang="en-US" sz="900" dirty="0" smtClean="0"/>
              <a:t>overflows happen </a:t>
            </a:r>
            <a:r>
              <a:rPr lang="en-US" sz="900" dirty="0"/>
              <a:t>less frequently.</a:t>
            </a:r>
          </a:p>
          <a:p>
            <a:endParaRPr lang="en-US" sz="900" dirty="0"/>
          </a:p>
          <a:p>
            <a:r>
              <a:rPr lang="en-US" sz="1000" b="1" dirty="0"/>
              <a:t>Underground storage tanks and </a:t>
            </a:r>
            <a:r>
              <a:rPr lang="en-US" sz="1000" b="1" dirty="0" smtClean="0"/>
              <a:t>tunnel	</a:t>
            </a:r>
            <a:endParaRPr lang="en-US" sz="1000" b="1" dirty="0"/>
          </a:p>
          <a:p>
            <a:r>
              <a:rPr lang="en-US" sz="1000" dirty="0"/>
              <a:t>       </a:t>
            </a:r>
            <a:r>
              <a:rPr lang="en-US" sz="900" dirty="0"/>
              <a:t>This creates a place for the </a:t>
            </a:r>
            <a:r>
              <a:rPr lang="en-US" sz="900" dirty="0" err="1"/>
              <a:t>stormwater</a:t>
            </a:r>
            <a:r>
              <a:rPr lang="en-US" sz="900" dirty="0"/>
              <a:t> and sewage to go until</a:t>
            </a:r>
          </a:p>
          <a:p>
            <a:r>
              <a:rPr lang="en-US" sz="900" dirty="0"/>
              <a:t>        there’s room </a:t>
            </a:r>
            <a:r>
              <a:rPr lang="en-US" sz="900" dirty="0" smtClean="0"/>
              <a:t>for it at </a:t>
            </a:r>
            <a:r>
              <a:rPr lang="en-US" sz="900" dirty="0"/>
              <a:t>the treatment plant.</a:t>
            </a:r>
          </a:p>
          <a:p>
            <a:endParaRPr lang="en-US" sz="900" dirty="0"/>
          </a:p>
          <a:p>
            <a:r>
              <a:rPr lang="en-US" sz="1000" b="1" dirty="0"/>
              <a:t>Sewer separation 	</a:t>
            </a:r>
            <a:r>
              <a:rPr lang="en-US" sz="1000" b="1" dirty="0" smtClean="0"/>
              <a:t>		</a:t>
            </a:r>
            <a:endParaRPr lang="en-US" sz="1000" b="1" dirty="0"/>
          </a:p>
          <a:p>
            <a:r>
              <a:rPr lang="en-US" sz="900" dirty="0" smtClean="0"/>
              <a:t>        This makes </a:t>
            </a:r>
            <a:r>
              <a:rPr lang="en-US" sz="900" dirty="0"/>
              <a:t>two </a:t>
            </a:r>
            <a:r>
              <a:rPr lang="en-US" sz="900" dirty="0" smtClean="0"/>
              <a:t>lines – one </a:t>
            </a:r>
            <a:r>
              <a:rPr lang="en-US" sz="900" dirty="0"/>
              <a:t>for sewage, one for </a:t>
            </a:r>
            <a:r>
              <a:rPr lang="en-US" sz="900" dirty="0" smtClean="0"/>
              <a:t>stormwater – </a:t>
            </a:r>
            <a:br>
              <a:rPr lang="en-US" sz="900" dirty="0" smtClean="0"/>
            </a:br>
            <a:r>
              <a:rPr lang="en-US" sz="900" dirty="0" smtClean="0"/>
              <a:t>         so  the sewage plant is never overwhelmed when it rains.</a:t>
            </a:r>
            <a:endParaRPr lang="en-US" sz="2000" dirty="0"/>
          </a:p>
        </p:txBody>
      </p:sp>
      <p:sp>
        <p:nvSpPr>
          <p:cNvPr id="11" name="Rectangle 10"/>
          <p:cNvSpPr/>
          <p:nvPr/>
        </p:nvSpPr>
        <p:spPr>
          <a:xfrm>
            <a:off x="0" y="848805"/>
            <a:ext cx="7772400" cy="25385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 smtClean="0">
                <a:latin typeface="+mj-lt"/>
              </a:rPr>
              <a:t>   There is a diverse menu of solutions that can help reduce sewage overflows</a:t>
            </a:r>
            <a:endParaRPr lang="en-US" sz="18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6359" y="1217460"/>
            <a:ext cx="73514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Experience from around the U.S. shows us that cities are using a variety of ways, based on local conditions, to solve their CSO problems. The best solutions maximize community benefits and minimize costs. </a:t>
            </a:r>
            <a:r>
              <a:rPr lang="en-US" sz="1100" b="1" dirty="0" smtClean="0"/>
              <a:t>Here are a few examples.</a:t>
            </a:r>
            <a:endParaRPr lang="en-US" sz="11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4103831" y="5851074"/>
            <a:ext cx="3484994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Policies and Programs</a:t>
            </a:r>
          </a:p>
          <a:p>
            <a:r>
              <a:rPr lang="en-US" sz="1000" b="1" dirty="0" err="1" smtClean="0"/>
              <a:t>Stormwater</a:t>
            </a:r>
            <a:r>
              <a:rPr lang="en-US" sz="1000" b="1" dirty="0" smtClean="0"/>
              <a:t> requirements on new development</a:t>
            </a:r>
          </a:p>
          <a:p>
            <a:r>
              <a:rPr lang="en-US" sz="900" dirty="0" smtClean="0"/>
              <a:t>       Cities can require new and redeveloped buildings keep </a:t>
            </a:r>
            <a:r>
              <a:rPr lang="en-US" sz="900" dirty="0" err="1" smtClean="0"/>
              <a:t>stormwater</a:t>
            </a:r>
            <a:endParaRPr lang="en-US" sz="900" dirty="0" smtClean="0"/>
          </a:p>
          <a:p>
            <a:r>
              <a:rPr lang="en-US" sz="900" dirty="0"/>
              <a:t> </a:t>
            </a:r>
            <a:r>
              <a:rPr lang="en-US" sz="900" dirty="0" smtClean="0"/>
              <a:t>      on site to infiltrate into the ground or be reused.         </a:t>
            </a:r>
          </a:p>
          <a:p>
            <a:endParaRPr lang="en-US" sz="900" dirty="0"/>
          </a:p>
          <a:p>
            <a:r>
              <a:rPr lang="en-US" sz="1000" b="1" dirty="0" smtClean="0">
                <a:ea typeface="Adobe Fan Heiti Std B" panose="020B0700000000000000" pitchFamily="34" charset="-128"/>
              </a:rPr>
              <a:t>Planning for the future</a:t>
            </a:r>
          </a:p>
          <a:p>
            <a:r>
              <a:rPr lang="en-US" sz="900" dirty="0" smtClean="0">
                <a:ea typeface="Adobe Fan Heiti Std B" panose="020B0700000000000000" pitchFamily="34" charset="-128"/>
              </a:rPr>
              <a:t>        Cities can consider designing </a:t>
            </a:r>
            <a:r>
              <a:rPr lang="en-US" sz="900" dirty="0" err="1" smtClean="0">
                <a:ea typeface="Adobe Fan Heiti Std B" panose="020B0700000000000000" pitchFamily="34" charset="-128"/>
              </a:rPr>
              <a:t>stormwater</a:t>
            </a:r>
            <a:r>
              <a:rPr lang="en-US" sz="900" dirty="0" smtClean="0">
                <a:ea typeface="Adobe Fan Heiti Std B" panose="020B0700000000000000" pitchFamily="34" charset="-128"/>
              </a:rPr>
              <a:t> infrastructure for future </a:t>
            </a:r>
          </a:p>
          <a:p>
            <a:r>
              <a:rPr lang="en-US" sz="900" dirty="0">
                <a:ea typeface="Adobe Fan Heiti Std B" panose="020B0700000000000000" pitchFamily="34" charset="-128"/>
              </a:rPr>
              <a:t> </a:t>
            </a:r>
            <a:r>
              <a:rPr lang="en-US" sz="900" dirty="0" smtClean="0">
                <a:ea typeface="Adobe Fan Heiti Std B" panose="020B0700000000000000" pitchFamily="34" charset="-128"/>
              </a:rPr>
              <a:t>       conditions, including effects from climate change.</a:t>
            </a:r>
          </a:p>
          <a:p>
            <a:endParaRPr lang="en-US" sz="900" b="1" dirty="0" smtClean="0">
              <a:ea typeface="Adobe Fan Heiti Std B" panose="020B0700000000000000" pitchFamily="34" charset="-128"/>
            </a:endParaRPr>
          </a:p>
          <a:p>
            <a:r>
              <a:rPr lang="en-US" sz="1000" b="1" dirty="0" smtClean="0">
                <a:ea typeface="Adobe Fan Heiti Std B" panose="020B0700000000000000" pitchFamily="34" charset="-128"/>
              </a:rPr>
              <a:t>Collaborate with neighboring communities and sewage plants</a:t>
            </a:r>
          </a:p>
          <a:p>
            <a:r>
              <a:rPr lang="en-US" sz="900" dirty="0" smtClean="0"/>
              <a:t>        Cities can work with neighbors to develop plans and share costs.</a:t>
            </a:r>
            <a:endParaRPr lang="en-US" sz="900" dirty="0"/>
          </a:p>
        </p:txBody>
      </p:sp>
      <p:sp>
        <p:nvSpPr>
          <p:cNvPr id="50" name="TextBox 49"/>
          <p:cNvSpPr txBox="1"/>
          <p:nvPr/>
        </p:nvSpPr>
        <p:spPr>
          <a:xfrm>
            <a:off x="361041" y="7493267"/>
            <a:ext cx="3472626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Finance</a:t>
            </a:r>
          </a:p>
          <a:p>
            <a:r>
              <a:rPr lang="en-US" sz="1000" b="1" dirty="0" smtClean="0"/>
              <a:t>Sewer rates</a:t>
            </a:r>
          </a:p>
          <a:p>
            <a:r>
              <a:rPr lang="en-US" sz="900" dirty="0" smtClean="0"/>
              <a:t>       Rates can be increased to pay for upgrades. They can be designed</a:t>
            </a:r>
          </a:p>
          <a:p>
            <a:r>
              <a:rPr lang="en-US" sz="900" dirty="0" smtClean="0"/>
              <a:t>       so lower-income households can afford bills</a:t>
            </a:r>
          </a:p>
          <a:p>
            <a:endParaRPr lang="en-US" sz="1000" b="1" dirty="0" smtClean="0"/>
          </a:p>
          <a:p>
            <a:r>
              <a:rPr lang="en-US" sz="1000" b="1" dirty="0" smtClean="0"/>
              <a:t>Stormwater fees</a:t>
            </a:r>
          </a:p>
          <a:p>
            <a:r>
              <a:rPr lang="en-US" sz="900" dirty="0"/>
              <a:t> </a:t>
            </a:r>
            <a:r>
              <a:rPr lang="en-US" sz="900" dirty="0" smtClean="0"/>
              <a:t>      Cities around the country use a fee that is calculated by how much </a:t>
            </a:r>
            <a:endParaRPr lang="en-US" sz="900" dirty="0"/>
          </a:p>
          <a:p>
            <a:r>
              <a:rPr lang="en-US" sz="900" dirty="0" smtClean="0"/>
              <a:t>       area on a parcel does not absorb or retain water. </a:t>
            </a:r>
          </a:p>
          <a:p>
            <a:endParaRPr lang="en-US" sz="900" dirty="0" smtClean="0"/>
          </a:p>
          <a:p>
            <a:r>
              <a:rPr lang="en-US" sz="1000" b="1" dirty="0" smtClean="0"/>
              <a:t>Innovative financing</a:t>
            </a:r>
          </a:p>
          <a:p>
            <a:r>
              <a:rPr lang="en-US" sz="900" dirty="0"/>
              <a:t> </a:t>
            </a:r>
            <a:r>
              <a:rPr lang="en-US" sz="900" dirty="0" smtClean="0"/>
              <a:t>      This includes incentives and grant programs for private property </a:t>
            </a:r>
          </a:p>
          <a:p>
            <a:r>
              <a:rPr lang="en-US" sz="900" dirty="0"/>
              <a:t> </a:t>
            </a:r>
            <a:r>
              <a:rPr lang="en-US" sz="900" dirty="0" smtClean="0"/>
              <a:t>      owners, as well as public/private partnerships.</a:t>
            </a:r>
          </a:p>
        </p:txBody>
      </p:sp>
      <p:cxnSp>
        <p:nvCxnSpPr>
          <p:cNvPr id="52" name="Straight Connector 51"/>
          <p:cNvCxnSpPr/>
          <p:nvPr/>
        </p:nvCxnSpPr>
        <p:spPr>
          <a:xfrm>
            <a:off x="296167" y="1843148"/>
            <a:ext cx="1710" cy="3663230"/>
          </a:xfrm>
          <a:prstGeom prst="line">
            <a:avLst/>
          </a:prstGeom>
          <a:ln w="76200">
            <a:solidFill>
              <a:schemeClr val="accent5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139818" y="5677339"/>
            <a:ext cx="1448837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1139818" y="7322849"/>
            <a:ext cx="1448837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5010861" y="5659559"/>
            <a:ext cx="1448837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5066081" y="7718521"/>
            <a:ext cx="1448837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71475" y="9689458"/>
            <a:ext cx="7153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 For more information and links to resources, check out the Urban Waters Solutions Initiative: www.njfuture.org/water  </a:t>
            </a:r>
          </a:p>
          <a:p>
            <a:endParaRPr lang="en-US" sz="10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71486" y="1719599"/>
            <a:ext cx="7252139" cy="0"/>
          </a:xfrm>
          <a:prstGeom prst="line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915812" y="1981200"/>
            <a:ext cx="23728" cy="7341898"/>
          </a:xfrm>
          <a:prstGeom prst="line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07843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5137</TotalTime>
  <Words>941</Words>
  <Application>Microsoft Office PowerPoint</Application>
  <PresentationFormat>Custom</PresentationFormat>
  <Paragraphs>114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Watson</dc:creator>
  <cp:lastModifiedBy>Guest</cp:lastModifiedBy>
  <cp:revision>146</cp:revision>
  <dcterms:created xsi:type="dcterms:W3CDTF">2015-06-17T18:30:26Z</dcterms:created>
  <dcterms:modified xsi:type="dcterms:W3CDTF">2016-02-01T18:38:14Z</dcterms:modified>
</cp:coreProperties>
</file>