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7"/>
  </p:sldMasterIdLst>
  <p:sldIdLst>
    <p:sldId id="256" r:id="rId8"/>
    <p:sldId id="257" r:id="rId9"/>
  </p:sldIdLst>
  <p:sldSz cx="7772400" cy="10058400"/>
  <p:notesSz cx="7010400" cy="9296400"/>
  <p:defaultTextStyle>
    <a:defPPr>
      <a:defRPr lang="en-US"/>
    </a:defPPr>
    <a:lvl1pPr marL="0" algn="l" defTabSz="1018824" rtl="0" eaLnBrk="1" latinLnBrk="0" hangingPunct="1">
      <a:defRPr sz="2006"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userDrawn="1">
          <p15:clr>
            <a:srgbClr val="A4A3A4"/>
          </p15:clr>
        </p15:guide>
        <p15:guide id="2" pos="24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atson" initials="SW" lastIdx="6" clrIdx="0">
    <p:extLst/>
  </p:cmAuthor>
  <p:cmAuthor id="2" name="Elaine Clisham" initials="EC" lastIdx="6" clrIdx="1"/>
  <p:cmAuthor id="3" name="Sarah Watson" initials="SRW" lastIdx="1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BD5F"/>
    <a:srgbClr val="97C777"/>
    <a:srgbClr val="B5D8A0"/>
    <a:srgbClr val="CCE5BD"/>
    <a:srgbClr val="F4F9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9" autoAdjust="0"/>
    <p:restoredTop sz="94660"/>
  </p:normalViewPr>
  <p:slideViewPr>
    <p:cSldViewPr snapToGrid="0" showGuides="1">
      <p:cViewPr>
        <p:scale>
          <a:sx n="125" d="100"/>
          <a:sy n="125" d="100"/>
        </p:scale>
        <p:origin x="-2250" y="-72"/>
      </p:cViewPr>
      <p:guideLst>
        <p:guide orient="horz" pos="3168"/>
        <p:guide pos="24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presProps" Target="presProps.xml"/><Relationship Id="rId5" Type="http://schemas.openxmlformats.org/officeDocument/2006/relationships/customXml" Target="../customXml/item5.xml"/><Relationship Id="rId10"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881F7D-57B3-4381-A9F3-9A020915ECFA}" type="datetimeFigureOut">
              <a:rPr lang="en-US" smtClean="0"/>
              <a:pPr/>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3952792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881F7D-57B3-4381-A9F3-9A020915ECFA}" type="datetimeFigureOut">
              <a:rPr lang="en-US" smtClean="0"/>
              <a:pPr/>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43661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881F7D-57B3-4381-A9F3-9A020915ECFA}" type="datetimeFigureOut">
              <a:rPr lang="en-US" smtClean="0"/>
              <a:pPr/>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30536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881F7D-57B3-4381-A9F3-9A020915ECFA}" type="datetimeFigureOut">
              <a:rPr lang="en-US" smtClean="0"/>
              <a:pPr/>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3385023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881F7D-57B3-4381-A9F3-9A020915ECFA}" type="datetimeFigureOut">
              <a:rPr lang="en-US" smtClean="0"/>
              <a:pPr/>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84584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881F7D-57B3-4381-A9F3-9A020915ECFA}" type="datetimeFigureOut">
              <a:rPr lang="en-US" smtClean="0"/>
              <a:pPr/>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171317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881F7D-57B3-4381-A9F3-9A020915ECFA}" type="datetimeFigureOut">
              <a:rPr lang="en-US" smtClean="0"/>
              <a:pPr/>
              <a:t>4/25/2016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2068992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881F7D-57B3-4381-A9F3-9A020915ECFA}" type="datetimeFigureOut">
              <a:rPr lang="en-US" smtClean="0"/>
              <a:pPr/>
              <a:t>4/25/2016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40697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81F7D-57B3-4381-A9F3-9A020915ECFA}" type="datetimeFigureOut">
              <a:rPr lang="en-US" smtClean="0"/>
              <a:pPr/>
              <a:t>4/25/2016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3670190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81F7D-57B3-4381-A9F3-9A020915ECFA}" type="datetimeFigureOut">
              <a:rPr lang="en-US" smtClean="0"/>
              <a:pPr/>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3874151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81F7D-57B3-4381-A9F3-9A020915ECFA}" type="datetimeFigureOut">
              <a:rPr lang="en-US" smtClean="0"/>
              <a:pPr/>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37C3A-61AA-476F-AEB9-6611B91C78CA}" type="slidenum">
              <a:rPr lang="en-US" smtClean="0"/>
              <a:pPr/>
              <a:t>‹#›</a:t>
            </a:fld>
            <a:endParaRPr lang="en-US"/>
          </a:p>
        </p:txBody>
      </p:sp>
    </p:spTree>
    <p:extLst>
      <p:ext uri="{BB962C8B-B14F-4D97-AF65-F5344CB8AC3E}">
        <p14:creationId xmlns:p14="http://schemas.microsoft.com/office/powerpoint/2010/main" val="1770358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8881F7D-57B3-4381-A9F3-9A020915ECFA}" type="datetimeFigureOut">
              <a:rPr lang="en-US" smtClean="0"/>
              <a:pPr/>
              <a:t>4/25/2016</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78337C3A-61AA-476F-AEB9-6611B91C78CA}" type="slidenum">
              <a:rPr lang="en-US" smtClean="0"/>
              <a:pPr/>
              <a:t>‹#›</a:t>
            </a:fld>
            <a:endParaRPr lang="en-US"/>
          </a:p>
        </p:txBody>
      </p:sp>
    </p:spTree>
    <p:extLst>
      <p:ext uri="{BB962C8B-B14F-4D97-AF65-F5344CB8AC3E}">
        <p14:creationId xmlns:p14="http://schemas.microsoft.com/office/powerpoint/2010/main" val="11824262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j.gov/dep/dwq/cso.htm"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nj.gov/dep/dwq/cso-subschedule.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nj.gov/dep/dwq/cso.htm" TargetMode="External"/><Relationship Id="rId2" Type="http://schemas.openxmlformats.org/officeDocument/2006/relationships/hyperlink" Target="http://www.njfuture.org/water"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5" name="TextBox 4"/>
          <p:cNvSpPr txBox="1"/>
          <p:nvPr/>
        </p:nvSpPr>
        <p:spPr>
          <a:xfrm>
            <a:off x="195289" y="1346778"/>
            <a:ext cx="3054096" cy="2246769"/>
          </a:xfrm>
          <a:prstGeom prst="rect">
            <a:avLst/>
          </a:prstGeom>
          <a:noFill/>
        </p:spPr>
        <p:txBody>
          <a:bodyPr wrap="square" numCol="1" spcCol="0" rtlCol="0">
            <a:spAutoFit/>
          </a:bodyPr>
          <a:lstStyle/>
          <a:p>
            <a:pPr algn="just"/>
            <a:r>
              <a:rPr lang="en-US" sz="1800" b="1" dirty="0" smtClean="0">
                <a:latin typeface="+mj-lt"/>
              </a:rPr>
              <a:t>Overview</a:t>
            </a:r>
          </a:p>
          <a:p>
            <a:pPr algn="just"/>
            <a:r>
              <a:rPr lang="en-US" sz="1000" dirty="0" smtClean="0"/>
              <a:t>New Jersey communities and sewage treatment plants with combined sewer overflows (CSOs) have new permits with a series of new requirements. New Jersey communities can learn from hundreds of others nationwide that have already taken major steps toward ending combined sewer overflows.  The state Department of Environmental Protection (NJDEP) has designed this permit to allow communities a lot of flexibility in choosing what works for them. This fact-sheet is intended to explain why this permit is different and what new actions are required.</a:t>
            </a:r>
          </a:p>
        </p:txBody>
      </p:sp>
      <p:sp>
        <p:nvSpPr>
          <p:cNvPr id="8" name="TextBox 7"/>
          <p:cNvSpPr txBox="1"/>
          <p:nvPr/>
        </p:nvSpPr>
        <p:spPr>
          <a:xfrm>
            <a:off x="195289" y="7975572"/>
            <a:ext cx="3052983" cy="1569660"/>
          </a:xfrm>
          <a:prstGeom prst="rect">
            <a:avLst/>
          </a:prstGeom>
          <a:noFill/>
        </p:spPr>
        <p:txBody>
          <a:bodyPr wrap="square" numCol="1" spcCol="274320" rtlCol="0">
            <a:spAutoFit/>
          </a:bodyPr>
          <a:lstStyle/>
          <a:p>
            <a:r>
              <a:rPr lang="en-US" sz="1600" b="1" dirty="0" smtClean="0">
                <a:latin typeface="+mj-lt"/>
              </a:rPr>
              <a:t>What has already been done?</a:t>
            </a:r>
          </a:p>
          <a:p>
            <a:pPr algn="just"/>
            <a:r>
              <a:rPr lang="en-US" sz="1000" dirty="0"/>
              <a:t>Communities and wastewater treatment plants throughout New Jersey already have taken steps toward reducing their overflows. This includes installing grates, netting chambers and other infrastructure to reduce the amount of trash that goes into the sewer and eventually out into the waterways.  In addition, communities have invested in upgrades that have eliminated 64 CSO outfalls</a:t>
            </a:r>
            <a:r>
              <a:rPr lang="en-US" sz="1000" dirty="0" smtClean="0"/>
              <a:t>.</a:t>
            </a:r>
            <a:endParaRPr lang="en-US" sz="1000" b="1" dirty="0" smtClean="0"/>
          </a:p>
        </p:txBody>
      </p:sp>
      <p:sp>
        <p:nvSpPr>
          <p:cNvPr id="9" name="TextBox 8"/>
          <p:cNvSpPr txBox="1"/>
          <p:nvPr/>
        </p:nvSpPr>
        <p:spPr>
          <a:xfrm>
            <a:off x="3487241" y="1390509"/>
            <a:ext cx="4043447" cy="1754327"/>
          </a:xfrm>
          <a:prstGeom prst="rect">
            <a:avLst/>
          </a:prstGeom>
          <a:solidFill>
            <a:schemeClr val="accent6">
              <a:lumMod val="40000"/>
              <a:lumOff val="60000"/>
            </a:schemeClr>
          </a:solidFill>
        </p:spPr>
        <p:txBody>
          <a:bodyPr wrap="square" numCol="1" spcCol="274320" rtlCol="0">
            <a:spAutoFit/>
          </a:bodyPr>
          <a:lstStyle/>
          <a:p>
            <a:r>
              <a:rPr lang="en-US" sz="1800" b="1" dirty="0" smtClean="0">
                <a:latin typeface="+mj-lt"/>
              </a:rPr>
              <a:t>What does the new permit require?</a:t>
            </a:r>
          </a:p>
          <a:p>
            <a:pPr algn="just"/>
            <a:r>
              <a:rPr lang="en-US" sz="1000" dirty="0" smtClean="0"/>
              <a:t>New </a:t>
            </a:r>
            <a:r>
              <a:rPr lang="en-US" sz="1000" dirty="0"/>
              <a:t>Jersey’s new CSO permits are intended to meet the requirements of the federal Clean Water Act and the national CSO Policy by reducing or eliminating the state’s remaining 217 CSO outfalls. The permit has two major components. The first part is continuing work on Nine Minimum Controls, which communities already have been required to do. The second part is following the steps toward developing a Long Term Control Plan (LTCP).  (The permits themselves, and a host of explanatory and supporting information, can be found on the NJDEP website: http://</a:t>
            </a:r>
            <a:r>
              <a:rPr lang="en-US" sz="1000" dirty="0" err="1"/>
              <a:t>www.nj.gov</a:t>
            </a:r>
            <a:r>
              <a:rPr lang="en-US" sz="1000" dirty="0"/>
              <a:t>/</a:t>
            </a:r>
            <a:r>
              <a:rPr lang="en-US" sz="1000" dirty="0" err="1"/>
              <a:t>dep</a:t>
            </a:r>
            <a:r>
              <a:rPr lang="en-US" sz="1000" dirty="0"/>
              <a:t>/</a:t>
            </a:r>
            <a:r>
              <a:rPr lang="en-US" sz="1000" dirty="0" err="1"/>
              <a:t>dwq</a:t>
            </a:r>
            <a:r>
              <a:rPr lang="en-US" sz="1000" dirty="0"/>
              <a:t>/</a:t>
            </a:r>
            <a:r>
              <a:rPr lang="en-US" sz="1000" dirty="0" err="1"/>
              <a:t>cso.htm</a:t>
            </a:r>
            <a:r>
              <a:rPr lang="en-US" sz="1000" dirty="0"/>
              <a:t>.)</a:t>
            </a:r>
            <a:endParaRPr lang="en-US" sz="1000" dirty="0" smtClean="0"/>
          </a:p>
        </p:txBody>
      </p:sp>
      <p:sp>
        <p:nvSpPr>
          <p:cNvPr id="13" name="TextBox 12"/>
          <p:cNvSpPr txBox="1"/>
          <p:nvPr/>
        </p:nvSpPr>
        <p:spPr>
          <a:xfrm>
            <a:off x="0" y="936714"/>
            <a:ext cx="7772400" cy="401007"/>
          </a:xfrm>
          <a:prstGeom prst="rect">
            <a:avLst/>
          </a:prstGeom>
          <a:solidFill>
            <a:schemeClr val="accent6">
              <a:lumMod val="75000"/>
            </a:schemeClr>
          </a:solidFill>
        </p:spPr>
        <p:txBody>
          <a:bodyPr wrap="square" rtlCol="0">
            <a:spAutoFit/>
          </a:bodyPr>
          <a:lstStyle/>
          <a:p>
            <a:endParaRPr lang="en-US" sz="2000" dirty="0">
              <a:solidFill>
                <a:schemeClr val="bg1"/>
              </a:solidFill>
              <a:latin typeface="+mj-lt"/>
            </a:endParaRPr>
          </a:p>
        </p:txBody>
      </p:sp>
      <p:sp>
        <p:nvSpPr>
          <p:cNvPr id="17" name="TextBox 16"/>
          <p:cNvSpPr txBox="1"/>
          <p:nvPr/>
        </p:nvSpPr>
        <p:spPr>
          <a:xfrm>
            <a:off x="3485074" y="3244293"/>
            <a:ext cx="4043447" cy="4616648"/>
          </a:xfrm>
          <a:prstGeom prst="rect">
            <a:avLst/>
          </a:prstGeom>
          <a:solidFill>
            <a:schemeClr val="accent6">
              <a:lumMod val="20000"/>
              <a:lumOff val="80000"/>
            </a:schemeClr>
          </a:solidFill>
        </p:spPr>
        <p:txBody>
          <a:bodyPr wrap="square" numCol="1" spcCol="274320" rtlCol="0">
            <a:spAutoFit/>
          </a:bodyPr>
          <a:lstStyle/>
          <a:p>
            <a:r>
              <a:rPr lang="en-US" sz="1800" b="1" dirty="0" smtClean="0">
                <a:latin typeface="+mj-lt"/>
              </a:rPr>
              <a:t>About the Long Term Control Plan</a:t>
            </a:r>
            <a:endParaRPr lang="en-US" sz="1800" b="1" dirty="0">
              <a:latin typeface="+mj-lt"/>
            </a:endParaRPr>
          </a:p>
          <a:p>
            <a:pPr algn="just"/>
            <a:r>
              <a:rPr lang="en-US" sz="1000" dirty="0" smtClean="0"/>
              <a:t>The </a:t>
            </a:r>
            <a:r>
              <a:rPr lang="en-US" sz="1000" dirty="0"/>
              <a:t>Long Term Control Plan that CSO permit holders must develop will evaluate a range of alternatives to address CSOs. Public input and cost-effectiveness of the alternatives are two of the many factors permit holders will use to decide which alternatives to implement. . Permit-holders must take several major steps toward developing a comprehensive plan for their sewer system including the following</a:t>
            </a:r>
            <a:r>
              <a:rPr lang="en-US" sz="1000" dirty="0" smtClean="0"/>
              <a:t>:</a:t>
            </a:r>
          </a:p>
          <a:p>
            <a:pPr algn="just"/>
            <a:endParaRPr lang="en-US" sz="1000" dirty="0" smtClean="0"/>
          </a:p>
          <a:p>
            <a:pPr marL="171450" indent="-171450">
              <a:buFont typeface="Arial"/>
              <a:buChar char="•"/>
            </a:pPr>
            <a:r>
              <a:rPr lang="en-US" sz="1000" b="1" dirty="0"/>
              <a:t>Develop</a:t>
            </a:r>
            <a:r>
              <a:rPr lang="en-US" sz="1000" dirty="0"/>
              <a:t> a detailed understanding, also known as a characterization, of the sewer system. </a:t>
            </a:r>
            <a:endParaRPr lang="en-US" sz="800" dirty="0"/>
          </a:p>
          <a:p>
            <a:pPr marL="171450" indent="-171450">
              <a:buFont typeface="Arial"/>
              <a:buChar char="•"/>
            </a:pPr>
            <a:r>
              <a:rPr lang="en-US" sz="1000" b="1" dirty="0"/>
              <a:t>Model</a:t>
            </a:r>
            <a:r>
              <a:rPr lang="en-US" sz="1000" dirty="0"/>
              <a:t> how rain and snow melt affect the flows and overflows</a:t>
            </a:r>
            <a:r>
              <a:rPr lang="en-US" sz="1000" dirty="0" smtClean="0"/>
              <a:t>.</a:t>
            </a:r>
            <a:endParaRPr lang="en-US" sz="800" dirty="0"/>
          </a:p>
          <a:p>
            <a:pPr marL="171450" indent="-171450">
              <a:buFont typeface="Arial"/>
              <a:buChar char="•"/>
            </a:pPr>
            <a:r>
              <a:rPr lang="en-US" sz="1000" b="1" dirty="0"/>
              <a:t>Identify</a:t>
            </a:r>
            <a:r>
              <a:rPr lang="en-US" sz="1000" dirty="0"/>
              <a:t> potential solutions that would reduce or stop overflows. These include gray infrastructure and green infrastructure. </a:t>
            </a:r>
            <a:endParaRPr lang="en-US" sz="1000" dirty="0" smtClean="0"/>
          </a:p>
          <a:p>
            <a:pPr marL="171450" indent="-171450">
              <a:buFont typeface="Arial"/>
              <a:buChar char="•"/>
            </a:pPr>
            <a:r>
              <a:rPr lang="en-US" sz="1000" b="1" dirty="0" smtClean="0"/>
              <a:t>Engage </a:t>
            </a:r>
            <a:r>
              <a:rPr lang="en-US" sz="1000" dirty="0"/>
              <a:t>residents, community groups, and business owners about what solutions they suggest and support</a:t>
            </a:r>
            <a:r>
              <a:rPr lang="en-US" sz="1000" dirty="0" smtClean="0"/>
              <a:t>.</a:t>
            </a:r>
          </a:p>
          <a:p>
            <a:pPr marL="171450" indent="-171450">
              <a:buFont typeface="Arial"/>
              <a:buChar char="•"/>
            </a:pPr>
            <a:r>
              <a:rPr lang="en-US" sz="1000" b="1" dirty="0" smtClean="0"/>
              <a:t>Evaluate</a:t>
            </a:r>
            <a:r>
              <a:rPr lang="en-US" sz="1000" dirty="0" smtClean="0"/>
              <a:t> </a:t>
            </a:r>
            <a:r>
              <a:rPr lang="en-US" sz="1000" dirty="0"/>
              <a:t>which options will have the most impact at the lowest cost. This can include considering the additional benefits that certain options, such as green infrastructure, may have on the overall community</a:t>
            </a:r>
            <a:r>
              <a:rPr lang="en-US" sz="1000" dirty="0" smtClean="0"/>
              <a:t>.</a:t>
            </a:r>
          </a:p>
          <a:p>
            <a:pPr marL="171450" indent="-171450">
              <a:buFont typeface="Arial"/>
              <a:buChar char="•"/>
            </a:pPr>
            <a:r>
              <a:rPr lang="en-US" sz="1000" b="1" dirty="0" smtClean="0"/>
              <a:t>Select</a:t>
            </a:r>
            <a:r>
              <a:rPr lang="en-US" sz="1000" dirty="0" smtClean="0"/>
              <a:t> </a:t>
            </a:r>
            <a:r>
              <a:rPr lang="en-US" sz="1000" dirty="0"/>
              <a:t>the options that work best and incorporate them into the long-term control plan, which includes a timeline for construction</a:t>
            </a:r>
            <a:r>
              <a:rPr lang="en-US" sz="1000" dirty="0" smtClean="0"/>
              <a:t>.</a:t>
            </a:r>
            <a:endParaRPr lang="en-US" sz="800" dirty="0" smtClean="0"/>
          </a:p>
          <a:p>
            <a:pPr marL="171450" indent="-171450">
              <a:buFont typeface="Arial"/>
              <a:buChar char="•"/>
            </a:pPr>
            <a:r>
              <a:rPr lang="en-US" sz="1000" b="1" dirty="0"/>
              <a:t>Implement</a:t>
            </a:r>
            <a:r>
              <a:rPr lang="en-US" sz="1000" dirty="0"/>
              <a:t> the plan over coming years</a:t>
            </a:r>
            <a:r>
              <a:rPr lang="en-US" sz="1000" dirty="0" smtClean="0"/>
              <a:t>.</a:t>
            </a:r>
          </a:p>
          <a:p>
            <a:pPr marL="171450" indent="-171450">
              <a:buFont typeface="Arial"/>
              <a:buChar char="•"/>
            </a:pPr>
            <a:r>
              <a:rPr lang="en-US" sz="1000" b="1" dirty="0" smtClean="0"/>
              <a:t>Verify</a:t>
            </a:r>
            <a:r>
              <a:rPr lang="en-US" sz="1000" dirty="0"/>
              <a:t>, after construction, that the new controls are working as </a:t>
            </a:r>
            <a:r>
              <a:rPr lang="en-US" sz="1000" dirty="0" smtClean="0"/>
              <a:t>planned.</a:t>
            </a:r>
          </a:p>
          <a:p>
            <a:pPr marL="171450" indent="-171450">
              <a:buFont typeface="Arial"/>
              <a:buChar char="•"/>
            </a:pPr>
            <a:endParaRPr lang="en-US" sz="800" dirty="0" smtClean="0"/>
          </a:p>
          <a:p>
            <a:r>
              <a:rPr lang="en-US" sz="1000" dirty="0"/>
              <a:t>By not following the schedule in their permit, communities and utilities run the risk of government enforcement action or a third-party lawsuit, which could result in the loss of flexibility regarding CSO solutions and the timeline for implementing them</a:t>
            </a:r>
            <a:r>
              <a:rPr lang="en-US" sz="1000" dirty="0" smtClean="0"/>
              <a:t>.</a:t>
            </a:r>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r="1785"/>
          <a:stretch/>
        </p:blipFill>
        <p:spPr>
          <a:xfrm>
            <a:off x="67732" y="3378200"/>
            <a:ext cx="3378202" cy="1737804"/>
          </a:xfrm>
          <a:prstGeom prst="rect">
            <a:avLst/>
          </a:prstGeom>
        </p:spPr>
      </p:pic>
      <p:sp>
        <p:nvSpPr>
          <p:cNvPr id="24" name="TextBox 23"/>
          <p:cNvSpPr txBox="1"/>
          <p:nvPr/>
        </p:nvSpPr>
        <p:spPr>
          <a:xfrm>
            <a:off x="0" y="9553238"/>
            <a:ext cx="7772400" cy="409252"/>
          </a:xfrm>
          <a:prstGeom prst="rect">
            <a:avLst/>
          </a:prstGeom>
          <a:solidFill>
            <a:schemeClr val="accent6">
              <a:lumMod val="75000"/>
            </a:schemeClr>
          </a:solidFill>
        </p:spPr>
        <p:txBody>
          <a:bodyPr wrap="square" rtlCol="0">
            <a:spAutoFit/>
          </a:bodyPr>
          <a:lstStyle/>
          <a:p>
            <a:pPr algn="ctr"/>
            <a:r>
              <a:rPr lang="en-US" sz="1000" dirty="0">
                <a:solidFill>
                  <a:srgbClr val="FFFFFF"/>
                </a:solidFill>
              </a:rPr>
              <a:t>For more detailed information regarding the new permit, </a:t>
            </a:r>
            <a:r>
              <a:rPr lang="en-US" sz="1000" dirty="0" smtClean="0">
                <a:solidFill>
                  <a:schemeClr val="bg1"/>
                </a:solidFill>
              </a:rPr>
              <a:t>visit  </a:t>
            </a:r>
            <a:r>
              <a:rPr lang="en-US" sz="1000" dirty="0">
                <a:solidFill>
                  <a:schemeClr val="bg1"/>
                </a:solidFill>
              </a:rPr>
              <a:t>http://www.nj.gov/dep/dwq/cso.htm</a:t>
            </a:r>
            <a:endParaRPr lang="en-US" sz="1000" dirty="0">
              <a:solidFill>
                <a:schemeClr val="bg1"/>
              </a:solidFill>
              <a:hlinkClick r:id="rId3"/>
            </a:endParaRPr>
          </a:p>
          <a:p>
            <a:pPr algn="ctr"/>
            <a:r>
              <a:rPr lang="en-US" sz="1000" dirty="0">
                <a:solidFill>
                  <a:srgbClr val="FFFFFF"/>
                </a:solidFill>
              </a:rPr>
              <a:t>For more information on innovative solutions, </a:t>
            </a:r>
            <a:r>
              <a:rPr lang="en-US" sz="1000" dirty="0" smtClean="0">
                <a:solidFill>
                  <a:srgbClr val="FFFFFF"/>
                </a:solidFill>
              </a:rPr>
              <a:t>visit JerseyWaterWorks.org</a:t>
            </a:r>
            <a:endParaRPr lang="en-US" sz="1000" u="sng" dirty="0" smtClean="0">
              <a:solidFill>
                <a:srgbClr val="FFFFFF"/>
              </a:solidFill>
            </a:endParaRPr>
          </a:p>
        </p:txBody>
      </p:sp>
      <p:sp>
        <p:nvSpPr>
          <p:cNvPr id="19" name="TextBox 18"/>
          <p:cNvSpPr txBox="1"/>
          <p:nvPr/>
        </p:nvSpPr>
        <p:spPr>
          <a:xfrm>
            <a:off x="59267" y="5065155"/>
            <a:ext cx="3428999" cy="338554"/>
          </a:xfrm>
          <a:prstGeom prst="rect">
            <a:avLst/>
          </a:prstGeom>
          <a:noFill/>
        </p:spPr>
        <p:txBody>
          <a:bodyPr wrap="square" rtlCol="0">
            <a:spAutoFit/>
          </a:bodyPr>
          <a:lstStyle/>
          <a:p>
            <a:r>
              <a:rPr lang="en-US" sz="800" dirty="0" smtClean="0"/>
              <a:t>This is how a combined sewer system works when it’s dry and when it’s raining or snowing. Graphic courtesy of U.S. Environmental Protection Agency. </a:t>
            </a:r>
            <a:endParaRPr lang="en-US" sz="800" dirty="0"/>
          </a:p>
        </p:txBody>
      </p:sp>
      <p:sp>
        <p:nvSpPr>
          <p:cNvPr id="15" name="TextBox 14"/>
          <p:cNvSpPr txBox="1"/>
          <p:nvPr/>
        </p:nvSpPr>
        <p:spPr>
          <a:xfrm>
            <a:off x="194839" y="5473446"/>
            <a:ext cx="3054096" cy="2492990"/>
          </a:xfrm>
          <a:prstGeom prst="rect">
            <a:avLst/>
          </a:prstGeom>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a:lnSpc>
                <a:spcPct val="90000"/>
              </a:lnSpc>
            </a:pPr>
            <a:r>
              <a:rPr lang="en-US" sz="1800" b="1" dirty="0" smtClean="0">
                <a:latin typeface="+mj-lt"/>
              </a:rPr>
              <a:t>What is a Combined Sewer Overflow?</a:t>
            </a:r>
          </a:p>
          <a:p>
            <a:pPr algn="just"/>
            <a:r>
              <a:rPr lang="en-US" sz="1000" dirty="0" smtClean="0"/>
              <a:t>Combined </a:t>
            </a:r>
            <a:r>
              <a:rPr lang="en-US" sz="1000" dirty="0"/>
              <a:t>sewer systems</a:t>
            </a:r>
            <a:r>
              <a:rPr lang="en-US" sz="1000" dirty="0" smtClean="0"/>
              <a:t>, which </a:t>
            </a:r>
            <a:r>
              <a:rPr lang="en-US" sz="1000" dirty="0"/>
              <a:t>carry both sewage and </a:t>
            </a:r>
            <a:r>
              <a:rPr lang="en-US" sz="1000" dirty="0" err="1"/>
              <a:t>stormwater</a:t>
            </a:r>
            <a:r>
              <a:rPr lang="en-US" sz="1000" dirty="0"/>
              <a:t>, were considered cutting-edge technology when they were built in the late 1800s and early 1900s. But when it rains, the </a:t>
            </a:r>
            <a:r>
              <a:rPr lang="en-US" sz="1000" dirty="0" err="1"/>
              <a:t>stormwater</a:t>
            </a:r>
            <a:r>
              <a:rPr lang="en-US" sz="1000" dirty="0"/>
              <a:t> can overwhelm the capacity of the combined sewer system. The systems have release valves of sorts – outfalls where </a:t>
            </a:r>
            <a:r>
              <a:rPr lang="en-US" sz="1000" dirty="0" smtClean="0"/>
              <a:t>the combined sewage and </a:t>
            </a:r>
            <a:r>
              <a:rPr lang="en-US" sz="1000" dirty="0" err="1" smtClean="0"/>
              <a:t>stormwater</a:t>
            </a:r>
            <a:r>
              <a:rPr lang="en-US" sz="1000" dirty="0" smtClean="0"/>
              <a:t> mix spills </a:t>
            </a:r>
            <a:r>
              <a:rPr lang="en-US" sz="1000" dirty="0"/>
              <a:t>out and into waterways. When this occurs, it is called a combined sewer overflow. These types of systems are an expensive and complicated problem for communities around the country. In New Jersey, 21</a:t>
            </a:r>
            <a:r>
              <a:rPr lang="en-US" sz="1000" dirty="0" smtClean="0"/>
              <a:t> communities have CSOs.</a:t>
            </a:r>
            <a:endParaRPr lang="en-US" sz="1000" dirty="0">
              <a:solidFill>
                <a:srgbClr val="FF0000"/>
              </a:solidFill>
            </a:endParaRPr>
          </a:p>
        </p:txBody>
      </p:sp>
      <p:sp>
        <p:nvSpPr>
          <p:cNvPr id="21" name="TextBox 20"/>
          <p:cNvSpPr txBox="1"/>
          <p:nvPr/>
        </p:nvSpPr>
        <p:spPr>
          <a:xfrm>
            <a:off x="158321" y="96793"/>
            <a:ext cx="7404541" cy="646331"/>
          </a:xfrm>
          <a:prstGeom prst="rect">
            <a:avLst/>
          </a:prstGeom>
          <a:noFill/>
        </p:spPr>
        <p:txBody>
          <a:bodyPr wrap="square" rtlCol="0">
            <a:spAutoFit/>
          </a:bodyPr>
          <a:lstStyle/>
          <a:p>
            <a:r>
              <a:rPr lang="en-US" sz="3600" b="1" dirty="0" smtClean="0">
                <a:cs typeface="Segoe UI" panose="020B0502040204020203" pitchFamily="34" charset="0"/>
              </a:rPr>
              <a:t>Your City &amp; It’s </a:t>
            </a:r>
            <a:r>
              <a:rPr lang="en-US" sz="3600" b="1" dirty="0">
                <a:cs typeface="Segoe UI" panose="020B0502040204020203" pitchFamily="34" charset="0"/>
              </a:rPr>
              <a:t>P</a:t>
            </a:r>
            <a:r>
              <a:rPr lang="en-US" sz="3600" b="1" dirty="0" smtClean="0">
                <a:cs typeface="Segoe UI" panose="020B0502040204020203" pitchFamily="34" charset="0"/>
              </a:rPr>
              <a:t>ermit </a:t>
            </a:r>
            <a:r>
              <a:rPr lang="en-US" sz="3600" b="1" dirty="0">
                <a:cs typeface="Segoe UI" panose="020B0502040204020203" pitchFamily="34" charset="0"/>
              </a:rPr>
              <a:t>R</a:t>
            </a:r>
            <a:r>
              <a:rPr lang="en-US" sz="3600" b="1" dirty="0" smtClean="0">
                <a:cs typeface="Segoe UI" panose="020B0502040204020203" pitchFamily="34" charset="0"/>
              </a:rPr>
              <a:t>equirements</a:t>
            </a:r>
            <a:endParaRPr lang="en-US" sz="3600" b="1" dirty="0">
              <a:cs typeface="Segoe UI" panose="020B0502040204020203" pitchFamily="34" charset="0"/>
            </a:endParaRPr>
          </a:p>
        </p:txBody>
      </p:sp>
      <p:sp>
        <p:nvSpPr>
          <p:cNvPr id="3" name="TextBox 2"/>
          <p:cNvSpPr txBox="1"/>
          <p:nvPr/>
        </p:nvSpPr>
        <p:spPr>
          <a:xfrm>
            <a:off x="3488266" y="7844584"/>
            <a:ext cx="4038600" cy="1815882"/>
          </a:xfrm>
          <a:prstGeom prst="rect">
            <a:avLst/>
          </a:prstGeom>
          <a:noFill/>
        </p:spPr>
        <p:txBody>
          <a:bodyPr wrap="square" rtlCol="0">
            <a:spAutoFit/>
          </a:bodyPr>
          <a:lstStyle/>
          <a:p>
            <a:r>
              <a:rPr lang="en-US" sz="1800" b="1" dirty="0">
                <a:latin typeface="+mj-lt"/>
                <a:ea typeface="Adobe Song Std L" panose="02020300000000000000" pitchFamily="18" charset="-128"/>
              </a:rPr>
              <a:t>Timeline</a:t>
            </a:r>
          </a:p>
          <a:p>
            <a:pPr algn="just"/>
            <a:r>
              <a:rPr lang="en-US" sz="1000" dirty="0"/>
              <a:t>Communities and wastewater treatment plants have either three years or five years to create their plan. Those that choose to work together to develop a regional long term control plan have five years. Each permit includes a series of intermediate </a:t>
            </a:r>
            <a:r>
              <a:rPr lang="en-US" sz="1000" u="sng" dirty="0">
                <a:hlinkClick r:id="rId4"/>
              </a:rPr>
              <a:t>deadlines</a:t>
            </a:r>
            <a:r>
              <a:rPr lang="en-US" sz="1000" dirty="0"/>
              <a:t> before the plan is complete. DEP will review the required products at each step so by the time communities have completed the plan, they will have a strong understanding of how DEP may view their efforts. Missing deadlines will not only put </a:t>
            </a:r>
            <a:r>
              <a:rPr lang="en-US" sz="1000" dirty="0" err="1"/>
              <a:t>permittees</a:t>
            </a:r>
            <a:r>
              <a:rPr lang="en-US" sz="1000" dirty="0"/>
              <a:t> behind schedule, it could </a:t>
            </a:r>
            <a:r>
              <a:rPr lang="en-US" sz="1000" dirty="0" smtClean="0"/>
              <a:t>trigger </a:t>
            </a:r>
            <a:r>
              <a:rPr lang="en-US" sz="1000" dirty="0"/>
              <a:t>enforcement action.</a:t>
            </a:r>
          </a:p>
        </p:txBody>
      </p:sp>
    </p:spTree>
    <p:extLst>
      <p:ext uri="{BB962C8B-B14F-4D97-AF65-F5344CB8AC3E}">
        <p14:creationId xmlns:p14="http://schemas.microsoft.com/office/powerpoint/2010/main" val="2006218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4" name="TextBox 3"/>
          <p:cNvSpPr txBox="1"/>
          <p:nvPr/>
        </p:nvSpPr>
        <p:spPr>
          <a:xfrm>
            <a:off x="158853" y="167272"/>
            <a:ext cx="7404541" cy="646331"/>
          </a:xfrm>
          <a:prstGeom prst="rect">
            <a:avLst/>
          </a:prstGeom>
          <a:noFill/>
        </p:spPr>
        <p:txBody>
          <a:bodyPr wrap="square" rtlCol="0">
            <a:spAutoFit/>
          </a:bodyPr>
          <a:lstStyle/>
          <a:p>
            <a:r>
              <a:rPr lang="en-US" sz="3600" b="1" dirty="0">
                <a:cs typeface="Segoe UI" panose="020B0502040204020203" pitchFamily="34" charset="0"/>
              </a:rPr>
              <a:t>Your City &amp; It’s Permit Requirements</a:t>
            </a:r>
          </a:p>
        </p:txBody>
      </p:sp>
      <p:sp>
        <p:nvSpPr>
          <p:cNvPr id="9" name="TextBox 8"/>
          <p:cNvSpPr txBox="1"/>
          <p:nvPr/>
        </p:nvSpPr>
        <p:spPr>
          <a:xfrm>
            <a:off x="127001" y="1466345"/>
            <a:ext cx="4013200" cy="854080"/>
          </a:xfrm>
          <a:prstGeom prst="rect">
            <a:avLst/>
          </a:prstGeom>
          <a:solidFill>
            <a:srgbClr val="F4F9F1"/>
          </a:solidFill>
        </p:spPr>
        <p:txBody>
          <a:bodyPr wrap="square" numCol="1" spcCol="274320" rtlCol="0">
            <a:spAutoFit/>
          </a:bodyPr>
          <a:lstStyle/>
          <a:p>
            <a:r>
              <a:rPr lang="en-US" sz="1800" b="1" dirty="0">
                <a:latin typeface="+mj-lt"/>
              </a:rPr>
              <a:t>Implementation</a:t>
            </a:r>
          </a:p>
          <a:p>
            <a:pPr algn="just"/>
            <a:r>
              <a:rPr lang="en-US" sz="1000" dirty="0"/>
              <a:t>Once the plan is adopted, communities must then begin implementing the plan. Communities around the country often need 15, 20 or more years to fully implement their plans.</a:t>
            </a:r>
          </a:p>
        </p:txBody>
      </p:sp>
      <p:sp>
        <p:nvSpPr>
          <p:cNvPr id="10" name="TextBox 9"/>
          <p:cNvSpPr txBox="1"/>
          <p:nvPr/>
        </p:nvSpPr>
        <p:spPr>
          <a:xfrm>
            <a:off x="4214871" y="1445313"/>
            <a:ext cx="3447461" cy="4493538"/>
          </a:xfrm>
          <a:prstGeom prst="rect">
            <a:avLst/>
          </a:prstGeom>
          <a:solidFill>
            <a:srgbClr val="97C777"/>
          </a:solidFill>
        </p:spPr>
        <p:txBody>
          <a:bodyPr wrap="square" numCol="1" spcCol="274320" rtlCol="0">
            <a:spAutoFit/>
          </a:bodyPr>
          <a:lstStyle/>
          <a:p>
            <a:r>
              <a:rPr lang="en-US" sz="1800" b="1" dirty="0" smtClean="0">
                <a:latin typeface="+mj-lt"/>
              </a:rPr>
              <a:t>Paying </a:t>
            </a:r>
            <a:r>
              <a:rPr lang="en-US" sz="1800" b="1" dirty="0">
                <a:latin typeface="+mj-lt"/>
              </a:rPr>
              <a:t>for repairs and upgrades</a:t>
            </a:r>
          </a:p>
          <a:p>
            <a:pPr algn="just"/>
            <a:r>
              <a:rPr lang="en-US" sz="1000" dirty="0"/>
              <a:t>In towns with CSOs, upgrading and making major changes to sewer infrastructure may become the single largest public works expenditure. The LTCPs ultimately will incorporate an estimate for how much the capital improvements will cost. Construction will be stretched out over many years, in order to help with the cost burden. Additionally, communities can incorporate green infrastructure into public works projects done by other departments, including streets, recreation, public building upgrades, and schools. Parts of these types of projects sometimes can be paid for through grants or public-private partnerships. </a:t>
            </a:r>
            <a:endParaRPr lang="en-US" sz="1000" dirty="0" smtClean="0"/>
          </a:p>
          <a:p>
            <a:endParaRPr lang="en-US" sz="1000" dirty="0" smtClean="0"/>
          </a:p>
          <a:p>
            <a:r>
              <a:rPr lang="en-US" sz="1000" dirty="0"/>
              <a:t>Many communities use some of these methods to help pay for upgrades</a:t>
            </a:r>
            <a:r>
              <a:rPr lang="en-US" sz="1000" dirty="0" smtClean="0"/>
              <a:t>:</a:t>
            </a:r>
            <a:endParaRPr lang="en-US" sz="1000" dirty="0"/>
          </a:p>
          <a:p>
            <a:pPr marL="171450" indent="-171450">
              <a:buFont typeface="Arial"/>
              <a:buChar char="•"/>
            </a:pPr>
            <a:r>
              <a:rPr lang="en-US" sz="1000" dirty="0"/>
              <a:t>Sewer charges</a:t>
            </a:r>
          </a:p>
          <a:p>
            <a:pPr marL="171450" indent="-171450">
              <a:buFont typeface="Arial"/>
              <a:buChar char="•"/>
            </a:pPr>
            <a:r>
              <a:rPr lang="en-US" sz="1000" dirty="0"/>
              <a:t>Sales tax and property tax</a:t>
            </a:r>
          </a:p>
          <a:p>
            <a:pPr marL="171450" indent="-171450">
              <a:buFont typeface="Arial"/>
              <a:buChar char="•"/>
            </a:pPr>
            <a:r>
              <a:rPr lang="en-US" sz="1000" dirty="0"/>
              <a:t>Water quality or water resource fees (Maryland, Delaware)</a:t>
            </a:r>
          </a:p>
          <a:p>
            <a:pPr marL="171450" indent="-171450">
              <a:buFont typeface="Arial"/>
              <a:buChar char="•"/>
            </a:pPr>
            <a:r>
              <a:rPr lang="en-US" sz="1000" dirty="0" err="1"/>
              <a:t>Stormwater</a:t>
            </a:r>
            <a:r>
              <a:rPr lang="en-US" sz="1000" dirty="0"/>
              <a:t> fees (over 1,500 cities in 39 states)</a:t>
            </a:r>
          </a:p>
          <a:p>
            <a:endParaRPr lang="en-US" sz="1000" dirty="0"/>
          </a:p>
          <a:p>
            <a:r>
              <a:rPr lang="en-US" sz="1000" dirty="0"/>
              <a:t>The money raised can be used to:</a:t>
            </a:r>
          </a:p>
          <a:p>
            <a:pPr marL="171450" indent="-171450">
              <a:buFont typeface="Arial"/>
              <a:buChar char="•"/>
            </a:pPr>
            <a:r>
              <a:rPr lang="en-US" sz="1000" dirty="0"/>
              <a:t>Borrow additional money via bond markets</a:t>
            </a:r>
          </a:p>
          <a:p>
            <a:pPr marL="171450" indent="-171450">
              <a:buFont typeface="Arial"/>
              <a:buChar char="•"/>
            </a:pPr>
            <a:r>
              <a:rPr lang="en-US" sz="1000" dirty="0"/>
              <a:t>Borrow money through the New Jersey Environmental Infrastructure Financing Program’s low-interest loan and principal forgiveness programs</a:t>
            </a:r>
          </a:p>
          <a:p>
            <a:pPr marL="171450" indent="-171450">
              <a:buFont typeface="Arial"/>
              <a:buChar char="•"/>
            </a:pPr>
            <a:r>
              <a:rPr lang="en-US" sz="1000" dirty="0"/>
              <a:t>Pay for the public portion of a private-public partnerships</a:t>
            </a:r>
          </a:p>
        </p:txBody>
      </p:sp>
      <p:sp>
        <p:nvSpPr>
          <p:cNvPr id="13" name="TextBox 12"/>
          <p:cNvSpPr txBox="1"/>
          <p:nvPr/>
        </p:nvSpPr>
        <p:spPr>
          <a:xfrm>
            <a:off x="0" y="936714"/>
            <a:ext cx="7772400" cy="400110"/>
          </a:xfrm>
          <a:prstGeom prst="rect">
            <a:avLst/>
          </a:prstGeom>
          <a:solidFill>
            <a:schemeClr val="accent6">
              <a:lumMod val="75000"/>
            </a:schemeClr>
          </a:solidFill>
        </p:spPr>
        <p:txBody>
          <a:bodyPr wrap="square" rtlCol="0">
            <a:spAutoFit/>
          </a:bodyPr>
          <a:lstStyle/>
          <a:p>
            <a:endParaRPr lang="en-US" sz="2000" dirty="0">
              <a:solidFill>
                <a:schemeClr val="bg1"/>
              </a:solidFill>
              <a:latin typeface="Calibri Light" panose="020F0302020204030204" pitchFamily="34" charset="0"/>
            </a:endParaRPr>
          </a:p>
        </p:txBody>
      </p:sp>
      <p:sp>
        <p:nvSpPr>
          <p:cNvPr id="17" name="TextBox 16"/>
          <p:cNvSpPr txBox="1"/>
          <p:nvPr/>
        </p:nvSpPr>
        <p:spPr>
          <a:xfrm>
            <a:off x="127001" y="6347756"/>
            <a:ext cx="4013199" cy="3139321"/>
          </a:xfrm>
          <a:prstGeom prst="rect">
            <a:avLst/>
          </a:prstGeom>
          <a:solidFill>
            <a:srgbClr val="B5D8A0"/>
          </a:solidFill>
        </p:spPr>
        <p:txBody>
          <a:bodyPr wrap="square" numCol="1" spcCol="274320" rtlCol="0">
            <a:spAutoFit/>
          </a:bodyPr>
          <a:lstStyle/>
          <a:p>
            <a:r>
              <a:rPr lang="en-US" sz="1800" b="1" dirty="0" smtClean="0">
                <a:latin typeface="+mj-lt"/>
              </a:rPr>
              <a:t>The Public Role</a:t>
            </a:r>
          </a:p>
          <a:p>
            <a:r>
              <a:rPr lang="en-US" sz="1000" dirty="0" smtClean="0"/>
              <a:t>Communities and treatment plants must engage the public in order to ensure options selected for the plan reflect the community’s wants and needs. A basic public notice is not sufficient. </a:t>
            </a:r>
            <a:r>
              <a:rPr lang="en-US" sz="1000" dirty="0" err="1" smtClean="0"/>
              <a:t>Permittees</a:t>
            </a:r>
            <a:r>
              <a:rPr lang="en-US" sz="1000" dirty="0" smtClean="0"/>
              <a:t> must develop a comprehensive public participation plan for how they will engage the public throughout the development of the LTCP. Additionally, communities and treatment plants must create teams with members of the public and other stakeholders called “Supplemental CSO Teams.” These teams will be tasked with acting as a liaison between the permit holder and the public as well as providing substantial comments on the evaluation and selection of CSO solutions.</a:t>
            </a:r>
          </a:p>
          <a:p>
            <a:endParaRPr lang="en-US" sz="1000" dirty="0"/>
          </a:p>
          <a:p>
            <a:r>
              <a:rPr lang="en-US" sz="1000" dirty="0"/>
              <a:t>There are two major components to effective public participation: communication and engagement. For communities to receive meaningful feedback, they need to educate residents and business owners about the problem and potential solutions. Communities and treatment plants also are essentially seeking ratepayer support for these initiatives. By involving the public in a meaningful way, residents and business owners will be more likely to accept outcomes and support initiatives</a:t>
            </a:r>
            <a:r>
              <a:rPr lang="en-US" sz="1000" dirty="0" smtClean="0"/>
              <a:t>.</a:t>
            </a:r>
            <a:endParaRPr lang="en-US" sz="1000" b="1" dirty="0">
              <a:latin typeface="+mj-lt"/>
            </a:endParaRPr>
          </a:p>
        </p:txBody>
      </p:sp>
      <p:sp>
        <p:nvSpPr>
          <p:cNvPr id="2" name="TextBox 1"/>
          <p:cNvSpPr txBox="1"/>
          <p:nvPr/>
        </p:nvSpPr>
        <p:spPr>
          <a:xfrm>
            <a:off x="127001" y="2478103"/>
            <a:ext cx="4013200" cy="2062103"/>
          </a:xfrm>
          <a:prstGeom prst="rect">
            <a:avLst/>
          </a:prstGeom>
          <a:solidFill>
            <a:schemeClr val="accent6">
              <a:lumMod val="20000"/>
              <a:lumOff val="80000"/>
            </a:schemeClr>
          </a:solidFill>
        </p:spPr>
        <p:txBody>
          <a:bodyPr wrap="square" rtlCol="0">
            <a:spAutoFit/>
          </a:bodyPr>
          <a:lstStyle/>
          <a:p>
            <a:r>
              <a:rPr lang="en-US" sz="1800" b="1" dirty="0" smtClean="0">
                <a:latin typeface="+mj-lt"/>
              </a:rPr>
              <a:t>Going beyond </a:t>
            </a:r>
            <a:r>
              <a:rPr lang="en-US" sz="1800" b="1" dirty="0">
                <a:latin typeface="+mj-lt"/>
              </a:rPr>
              <a:t>the minimum?</a:t>
            </a:r>
          </a:p>
          <a:p>
            <a:pPr algn="just"/>
            <a:r>
              <a:rPr lang="en-US" sz="1000" dirty="0"/>
              <a:t>Permits contain the minimum requirements that communities and treatment plants must meet in their plans. But communities and plants can develop a plan that exceeds these requirements.  Why do so? Cities across the country have found that using a wide variety of methods to reduce overflows can lower costs and also create community benefits. Green infrastructure, for example, can make neighborhoods more attractive, reduce flooding and spur private investment and local job creation. Water conservation measures can save money for residents and businesses, while freeing up capacity at the wastewater treatment plant. For more information on how communities can go beyond the minimum, visit </a:t>
            </a:r>
            <a:r>
              <a:rPr lang="en-US" sz="1000" u="sng" dirty="0">
                <a:hlinkClick r:id="rId2"/>
              </a:rPr>
              <a:t>www.njfuture.org/water.</a:t>
            </a:r>
            <a:endParaRPr lang="en-US" sz="1000" dirty="0"/>
          </a:p>
        </p:txBody>
      </p:sp>
      <p:sp>
        <p:nvSpPr>
          <p:cNvPr id="24" name="TextBox 23"/>
          <p:cNvSpPr txBox="1"/>
          <p:nvPr/>
        </p:nvSpPr>
        <p:spPr>
          <a:xfrm>
            <a:off x="127001" y="4691832"/>
            <a:ext cx="4013200" cy="1500411"/>
          </a:xfrm>
          <a:prstGeom prst="rect">
            <a:avLst/>
          </a:prstGeom>
          <a:solidFill>
            <a:srgbClr val="CCE5BD"/>
          </a:solidFill>
        </p:spPr>
        <p:txBody>
          <a:bodyPr wrap="square" rtlCol="0">
            <a:spAutoFit/>
          </a:bodyPr>
          <a:lstStyle/>
          <a:p>
            <a:r>
              <a:rPr lang="en-US" sz="1800" b="1" dirty="0">
                <a:latin typeface="+mj-lt"/>
              </a:rPr>
              <a:t>What is green infrastructure?</a:t>
            </a:r>
          </a:p>
          <a:p>
            <a:pPr algn="just"/>
            <a:r>
              <a:rPr lang="en-US" sz="1000" dirty="0"/>
              <a:t>Green infrastructure methods mimic nature by allowing rain to trickle into the ground rather than going down the drain. Methods include planting trees, building rain gardens, saving rainwater, and installing special pavement that allows water to filter through. These methods also may help cool your neighborhood in the summer and make it more attractive. However, these methods have limitations as to how much water they can manage.</a:t>
            </a:r>
          </a:p>
        </p:txBody>
      </p:sp>
      <p:graphicFrame>
        <p:nvGraphicFramePr>
          <p:cNvPr id="21" name="Table 20"/>
          <p:cNvGraphicFramePr>
            <a:graphicFrameLocks noGrp="1"/>
          </p:cNvGraphicFramePr>
          <p:nvPr>
            <p:extLst>
              <p:ext uri="{D42A27DB-BD31-4B8C-83A1-F6EECF244321}">
                <p14:modId xmlns:p14="http://schemas.microsoft.com/office/powerpoint/2010/main" val="2020485965"/>
              </p:ext>
            </p:extLst>
          </p:nvPr>
        </p:nvGraphicFramePr>
        <p:xfrm>
          <a:off x="4216398" y="6044527"/>
          <a:ext cx="3462869" cy="3485456"/>
        </p:xfrm>
        <a:graphic>
          <a:graphicData uri="http://schemas.openxmlformats.org/drawingml/2006/table">
            <a:tbl>
              <a:tblPr firstRow="1" bandRow="1">
                <a:tableStyleId>{93296810-A885-4BE3-A3E7-6D5BEEA58F35}</a:tableStyleId>
              </a:tblPr>
              <a:tblGrid>
                <a:gridCol w="1381271"/>
                <a:gridCol w="2081598"/>
              </a:tblGrid>
              <a:tr h="287965">
                <a:tc gridSpan="2">
                  <a:txBody>
                    <a:bodyPr/>
                    <a:lstStyle/>
                    <a:p>
                      <a:pPr algn="ctr">
                        <a:spcBef>
                          <a:spcPts val="0"/>
                        </a:spcBef>
                        <a:spcAft>
                          <a:spcPts val="0"/>
                        </a:spcAft>
                      </a:pPr>
                      <a:r>
                        <a:rPr lang="en-US" sz="1600" dirty="0" smtClean="0">
                          <a:solidFill>
                            <a:schemeClr val="tx1"/>
                          </a:solidFill>
                        </a:rPr>
                        <a:t>List of NJ </a:t>
                      </a:r>
                      <a:r>
                        <a:rPr lang="en-US" sz="1600" dirty="0" err="1" smtClean="0">
                          <a:solidFill>
                            <a:schemeClr val="tx1"/>
                          </a:solidFill>
                        </a:rPr>
                        <a:t>Permittees</a:t>
                      </a:r>
                      <a:endParaRPr lang="en-US" sz="1600" dirty="0">
                        <a:solidFill>
                          <a:schemeClr val="tx1"/>
                        </a:solidFill>
                      </a:endParaRPr>
                    </a:p>
                  </a:txBody>
                  <a:tcPr/>
                </a:tc>
                <a:tc hMerge="1">
                  <a:txBody>
                    <a:bodyPr/>
                    <a:lstStyle/>
                    <a:p>
                      <a:endParaRPr lang="en-US" dirty="0"/>
                    </a:p>
                  </a:txBody>
                  <a:tcPr/>
                </a:tc>
              </a:tr>
              <a:tr h="330776">
                <a:tc>
                  <a:txBody>
                    <a:bodyPr/>
                    <a:lstStyle/>
                    <a:p>
                      <a:pPr algn="ctr">
                        <a:spcBef>
                          <a:spcPts val="0"/>
                        </a:spcBef>
                        <a:spcAft>
                          <a:spcPts val="0"/>
                        </a:spcAft>
                      </a:pPr>
                      <a:r>
                        <a:rPr lang="en-US" sz="900" dirty="0" smtClean="0"/>
                        <a:t>Adams</a:t>
                      </a:r>
                      <a:r>
                        <a:rPr lang="en-US" sz="900" baseline="0" dirty="0" smtClean="0"/>
                        <a:t> Street STP</a:t>
                      </a:r>
                      <a:endParaRPr lang="en-US" sz="900" dirty="0"/>
                    </a:p>
                  </a:txBody>
                  <a:tcPr/>
                </a:tc>
                <a:tc>
                  <a:txBody>
                    <a:bodyPr/>
                    <a:lstStyle/>
                    <a:p>
                      <a:pPr marL="0" marR="0" indent="0" algn="ctr" defTabSz="777240" rtl="0" eaLnBrk="1" fontAlgn="auto" latinLnBrk="0" hangingPunct="1">
                        <a:lnSpc>
                          <a:spcPct val="100000"/>
                        </a:lnSpc>
                        <a:spcBef>
                          <a:spcPts val="0"/>
                        </a:spcBef>
                        <a:spcAft>
                          <a:spcPts val="0"/>
                        </a:spcAft>
                        <a:buClrTx/>
                        <a:buSzTx/>
                        <a:buFontTx/>
                        <a:buNone/>
                        <a:tabLst/>
                        <a:defRPr/>
                      </a:pPr>
                      <a:r>
                        <a:rPr lang="en-US" sz="900" dirty="0" smtClean="0"/>
                        <a:t>Joint Meeting of Essex and Union Counties STP</a:t>
                      </a:r>
                    </a:p>
                  </a:txBody>
                  <a:tcPr/>
                </a:tc>
              </a:tr>
              <a:tr h="142816">
                <a:tc>
                  <a:txBody>
                    <a:bodyPr/>
                    <a:lstStyle/>
                    <a:p>
                      <a:pPr algn="ctr">
                        <a:spcBef>
                          <a:spcPts val="0"/>
                        </a:spcBef>
                        <a:spcAft>
                          <a:spcPts val="0"/>
                        </a:spcAft>
                      </a:pPr>
                      <a:r>
                        <a:rPr lang="en-US" sz="900" dirty="0" smtClean="0"/>
                        <a:t>Bayonne City MUA</a:t>
                      </a:r>
                      <a:endParaRPr lang="en-US" sz="900" dirty="0"/>
                    </a:p>
                  </a:txBody>
                  <a:tcPr/>
                </a:tc>
                <a:tc>
                  <a:txBody>
                    <a:bodyPr/>
                    <a:lstStyle/>
                    <a:p>
                      <a:pPr marL="0" marR="0" indent="0" algn="ctr" defTabSz="777240" rtl="0" eaLnBrk="1" fontAlgn="auto" latinLnBrk="0" hangingPunct="1">
                        <a:lnSpc>
                          <a:spcPct val="100000"/>
                        </a:lnSpc>
                        <a:spcBef>
                          <a:spcPts val="0"/>
                        </a:spcBef>
                        <a:spcAft>
                          <a:spcPts val="0"/>
                        </a:spcAft>
                        <a:buClrTx/>
                        <a:buSzTx/>
                        <a:buFontTx/>
                        <a:buNone/>
                        <a:tabLst/>
                        <a:defRPr/>
                      </a:pPr>
                      <a:r>
                        <a:rPr lang="en-US" sz="900" dirty="0" smtClean="0"/>
                        <a:t>Town of Kearny</a:t>
                      </a:r>
                    </a:p>
                  </a:txBody>
                  <a:tcPr/>
                </a:tc>
              </a:tr>
              <a:tr h="216312">
                <a:tc>
                  <a:txBody>
                    <a:bodyPr/>
                    <a:lstStyle/>
                    <a:p>
                      <a:pPr algn="ctr">
                        <a:spcBef>
                          <a:spcPts val="0"/>
                        </a:spcBef>
                        <a:spcAft>
                          <a:spcPts val="0"/>
                        </a:spcAft>
                      </a:pPr>
                      <a:r>
                        <a:rPr lang="en-US" sz="900" dirty="0" smtClean="0"/>
                        <a:t>Bergen County UA</a:t>
                      </a:r>
                      <a:endParaRPr lang="en-US" sz="900" dirty="0"/>
                    </a:p>
                  </a:txBody>
                  <a:tcPr/>
                </a:tc>
                <a:tc>
                  <a:txBody>
                    <a:bodyPr/>
                    <a:lstStyle/>
                    <a:p>
                      <a:pPr algn="ctr">
                        <a:spcBef>
                          <a:spcPts val="0"/>
                        </a:spcBef>
                        <a:spcAft>
                          <a:spcPts val="0"/>
                        </a:spcAft>
                      </a:pPr>
                      <a:r>
                        <a:rPr lang="en-US" sz="900" dirty="0" smtClean="0"/>
                        <a:t>Middlesex County UA</a:t>
                      </a:r>
                    </a:p>
                  </a:txBody>
                  <a:tcPr/>
                </a:tc>
              </a:tr>
              <a:tr h="216312">
                <a:tc>
                  <a:txBody>
                    <a:bodyPr/>
                    <a:lstStyle/>
                    <a:p>
                      <a:pPr algn="ctr">
                        <a:spcBef>
                          <a:spcPts val="0"/>
                        </a:spcBef>
                        <a:spcAft>
                          <a:spcPts val="0"/>
                        </a:spcAft>
                      </a:pPr>
                      <a:r>
                        <a:rPr lang="en-US" sz="900" dirty="0" smtClean="0"/>
                        <a:t>Camden</a:t>
                      </a:r>
                      <a:r>
                        <a:rPr lang="en-US" sz="900" baseline="0" dirty="0" smtClean="0"/>
                        <a:t> County MUA</a:t>
                      </a:r>
                      <a:endParaRPr lang="en-US" sz="900" dirty="0"/>
                    </a:p>
                  </a:txBody>
                  <a:tcPr/>
                </a:tc>
                <a:tc>
                  <a:txBody>
                    <a:bodyPr/>
                    <a:lstStyle/>
                    <a:p>
                      <a:pPr algn="ctr">
                        <a:spcBef>
                          <a:spcPts val="0"/>
                        </a:spcBef>
                        <a:spcAft>
                          <a:spcPts val="0"/>
                        </a:spcAft>
                      </a:pPr>
                      <a:r>
                        <a:rPr lang="en-US" sz="900" dirty="0" smtClean="0"/>
                        <a:t>North</a:t>
                      </a:r>
                      <a:r>
                        <a:rPr lang="en-US" sz="900" baseline="0" dirty="0" smtClean="0"/>
                        <a:t> Bergen Township MUA</a:t>
                      </a:r>
                      <a:endParaRPr lang="en-US" sz="900" dirty="0"/>
                    </a:p>
                  </a:txBody>
                  <a:tcPr/>
                </a:tc>
              </a:tr>
              <a:tr h="216312">
                <a:tc>
                  <a:txBody>
                    <a:bodyPr/>
                    <a:lstStyle/>
                    <a:p>
                      <a:pPr algn="ctr">
                        <a:spcBef>
                          <a:spcPts val="0"/>
                        </a:spcBef>
                        <a:spcAft>
                          <a:spcPts val="0"/>
                        </a:spcAft>
                      </a:pPr>
                      <a:r>
                        <a:rPr lang="en-US" sz="900" dirty="0" smtClean="0"/>
                        <a:t>City</a:t>
                      </a:r>
                      <a:r>
                        <a:rPr lang="en-US" sz="900" baseline="0" dirty="0" smtClean="0"/>
                        <a:t> of </a:t>
                      </a:r>
                      <a:r>
                        <a:rPr lang="en-US" sz="900" dirty="0" smtClean="0"/>
                        <a:t>Camden</a:t>
                      </a:r>
                      <a:endParaRPr lang="en-US" sz="900" dirty="0"/>
                    </a:p>
                  </a:txBody>
                  <a:tcPr/>
                </a:tc>
                <a:tc>
                  <a:txBody>
                    <a:bodyPr/>
                    <a:lstStyle/>
                    <a:p>
                      <a:pPr algn="ctr">
                        <a:spcBef>
                          <a:spcPts val="0"/>
                        </a:spcBef>
                        <a:spcAft>
                          <a:spcPts val="0"/>
                        </a:spcAft>
                      </a:pPr>
                      <a:r>
                        <a:rPr lang="en-US" sz="900" dirty="0" smtClean="0"/>
                        <a:t>North</a:t>
                      </a:r>
                      <a:r>
                        <a:rPr lang="en-US" sz="900" baseline="0" dirty="0" smtClean="0"/>
                        <a:t> Bergen Woodcliff STP</a:t>
                      </a:r>
                      <a:endParaRPr lang="en-US" sz="900" dirty="0"/>
                    </a:p>
                  </a:txBody>
                  <a:tcPr/>
                </a:tc>
              </a:tr>
              <a:tr h="269816">
                <a:tc>
                  <a:txBody>
                    <a:bodyPr/>
                    <a:lstStyle/>
                    <a:p>
                      <a:pPr algn="ctr">
                        <a:spcBef>
                          <a:spcPts val="0"/>
                        </a:spcBef>
                        <a:spcAft>
                          <a:spcPts val="0"/>
                        </a:spcAft>
                      </a:pPr>
                      <a:r>
                        <a:rPr lang="en-US" sz="900" dirty="0" smtClean="0"/>
                        <a:t>East Newark Borough</a:t>
                      </a:r>
                      <a:endParaRPr lang="en-US" sz="900" dirty="0"/>
                    </a:p>
                  </a:txBody>
                  <a:tcPr/>
                </a:tc>
                <a:tc>
                  <a:txBody>
                    <a:bodyPr/>
                    <a:lstStyle/>
                    <a:p>
                      <a:pPr marL="0" marR="0" indent="0" algn="ctr" defTabSz="77724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latin typeface="+mn-lt"/>
                          <a:ea typeface="+mn-ea"/>
                          <a:cs typeface="+mn-cs"/>
                        </a:rPr>
                        <a:t>Passaic Valley Sewerage Commission</a:t>
                      </a:r>
                    </a:p>
                  </a:txBody>
                  <a:tcPr/>
                </a:tc>
              </a:tr>
              <a:tr h="216312">
                <a:tc>
                  <a:txBody>
                    <a:bodyPr/>
                    <a:lstStyle/>
                    <a:p>
                      <a:pPr algn="ctr">
                        <a:spcBef>
                          <a:spcPts val="0"/>
                        </a:spcBef>
                        <a:spcAft>
                          <a:spcPts val="0"/>
                        </a:spcAft>
                      </a:pPr>
                      <a:r>
                        <a:rPr lang="en-US" sz="900" dirty="0" smtClean="0"/>
                        <a:t>City of</a:t>
                      </a:r>
                      <a:r>
                        <a:rPr lang="en-US" sz="900" baseline="0" dirty="0" smtClean="0"/>
                        <a:t> </a:t>
                      </a:r>
                      <a:r>
                        <a:rPr lang="en-US" sz="900" dirty="0" smtClean="0"/>
                        <a:t>Elizabeth</a:t>
                      </a:r>
                      <a:endParaRPr lang="en-US" sz="900" dirty="0"/>
                    </a:p>
                  </a:txBody>
                  <a:tcPr/>
                </a:tc>
                <a:tc>
                  <a:txBody>
                    <a:bodyPr/>
                    <a:lstStyle/>
                    <a:p>
                      <a:pPr marL="0" marR="0" indent="0" algn="ctr" defTabSz="777240" rtl="0" eaLnBrk="1" fontAlgn="auto" latinLnBrk="0" hangingPunct="1">
                        <a:lnSpc>
                          <a:spcPct val="100000"/>
                        </a:lnSpc>
                        <a:spcBef>
                          <a:spcPts val="0"/>
                        </a:spcBef>
                        <a:spcAft>
                          <a:spcPts val="0"/>
                        </a:spcAft>
                        <a:buClrTx/>
                        <a:buSzTx/>
                        <a:buFontTx/>
                        <a:buNone/>
                        <a:tabLst/>
                        <a:defRPr/>
                      </a:pPr>
                      <a:r>
                        <a:rPr lang="sv-SE" sz="900" kern="1200" dirty="0" smtClean="0">
                          <a:solidFill>
                            <a:schemeClr val="dk1"/>
                          </a:solidFill>
                          <a:latin typeface="+mn-lt"/>
                          <a:ea typeface="+mn-ea"/>
                          <a:cs typeface="+mn-cs"/>
                        </a:rPr>
                        <a:t>City</a:t>
                      </a:r>
                      <a:r>
                        <a:rPr lang="sv-SE" sz="900" kern="1200" baseline="0" dirty="0" smtClean="0">
                          <a:solidFill>
                            <a:schemeClr val="dk1"/>
                          </a:solidFill>
                          <a:latin typeface="+mn-lt"/>
                          <a:ea typeface="+mn-ea"/>
                          <a:cs typeface="+mn-cs"/>
                        </a:rPr>
                        <a:t> </a:t>
                      </a:r>
                      <a:r>
                        <a:rPr lang="sv-SE" sz="900" kern="1200" baseline="0" dirty="0" err="1" smtClean="0">
                          <a:solidFill>
                            <a:schemeClr val="dk1"/>
                          </a:solidFill>
                          <a:latin typeface="+mn-lt"/>
                          <a:ea typeface="+mn-ea"/>
                          <a:cs typeface="+mn-cs"/>
                        </a:rPr>
                        <a:t>of</a:t>
                      </a:r>
                      <a:r>
                        <a:rPr lang="sv-SE" sz="900" kern="1200" baseline="0" dirty="0" smtClean="0">
                          <a:solidFill>
                            <a:schemeClr val="dk1"/>
                          </a:solidFill>
                          <a:latin typeface="+mn-lt"/>
                          <a:ea typeface="+mn-ea"/>
                          <a:cs typeface="+mn-cs"/>
                        </a:rPr>
                        <a:t> </a:t>
                      </a:r>
                      <a:r>
                        <a:rPr lang="sv-SE" sz="900" kern="1200" dirty="0" err="1" smtClean="0">
                          <a:solidFill>
                            <a:schemeClr val="dk1"/>
                          </a:solidFill>
                          <a:latin typeface="+mn-lt"/>
                          <a:ea typeface="+mn-ea"/>
                          <a:cs typeface="+mn-cs"/>
                        </a:rPr>
                        <a:t>Paterson</a:t>
                      </a:r>
                      <a:endParaRPr lang="en-US" sz="900" dirty="0"/>
                    </a:p>
                  </a:txBody>
                  <a:tcPr/>
                </a:tc>
              </a:tr>
              <a:tr h="216312">
                <a:tc>
                  <a:txBody>
                    <a:bodyPr/>
                    <a:lstStyle/>
                    <a:p>
                      <a:pPr algn="ctr">
                        <a:spcBef>
                          <a:spcPts val="0"/>
                        </a:spcBef>
                        <a:spcAft>
                          <a:spcPts val="0"/>
                        </a:spcAft>
                      </a:pPr>
                      <a:r>
                        <a:rPr lang="en-US" sz="900" dirty="0" smtClean="0"/>
                        <a:t>Fort Lee Borough</a:t>
                      </a:r>
                      <a:endParaRPr lang="en-US" sz="900" dirty="0"/>
                    </a:p>
                  </a:txBody>
                  <a:tcPr/>
                </a:tc>
                <a:tc>
                  <a:txBody>
                    <a:bodyPr/>
                    <a:lstStyle/>
                    <a:p>
                      <a:pPr marL="0" marR="0" indent="0" algn="ctr" defTabSz="77724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latin typeface="+mn-lt"/>
                          <a:ea typeface="+mn-ea"/>
                          <a:cs typeface="+mn-cs"/>
                        </a:rPr>
                        <a:t>City of Perth Amboy</a:t>
                      </a:r>
                    </a:p>
                  </a:txBody>
                  <a:tcPr/>
                </a:tc>
              </a:tr>
              <a:tr h="216312">
                <a:tc>
                  <a:txBody>
                    <a:bodyPr/>
                    <a:lstStyle/>
                    <a:p>
                      <a:pPr algn="ctr">
                        <a:spcBef>
                          <a:spcPts val="0"/>
                        </a:spcBef>
                        <a:spcAft>
                          <a:spcPts val="0"/>
                        </a:spcAft>
                      </a:pPr>
                      <a:r>
                        <a:rPr lang="en-US" sz="900" dirty="0" smtClean="0"/>
                        <a:t>Gloucester</a:t>
                      </a:r>
                      <a:endParaRPr lang="en-US" sz="900" dirty="0"/>
                    </a:p>
                  </a:txBody>
                  <a:tcPr/>
                </a:tc>
                <a:tc>
                  <a:txBody>
                    <a:bodyPr/>
                    <a:lstStyle/>
                    <a:p>
                      <a:pPr marL="0" marR="0" indent="0" algn="ctr" defTabSz="777240" rtl="0" eaLnBrk="1" fontAlgn="auto" latinLnBrk="0" hangingPunct="1">
                        <a:lnSpc>
                          <a:spcPct val="100000"/>
                        </a:lnSpc>
                        <a:spcBef>
                          <a:spcPts val="0"/>
                        </a:spcBef>
                        <a:spcAft>
                          <a:spcPts val="0"/>
                        </a:spcAft>
                        <a:buClrTx/>
                        <a:buSzTx/>
                        <a:buFontTx/>
                        <a:buNone/>
                        <a:tabLst/>
                        <a:defRPr/>
                      </a:pPr>
                      <a:r>
                        <a:rPr lang="is-IS" sz="900" kern="1200" dirty="0" smtClean="0">
                          <a:solidFill>
                            <a:schemeClr val="dk1"/>
                          </a:solidFill>
                          <a:latin typeface="+mn-lt"/>
                          <a:ea typeface="+mn-ea"/>
                          <a:cs typeface="+mn-cs"/>
                        </a:rPr>
                        <a:t>City of Ridgefield Park</a:t>
                      </a:r>
                    </a:p>
                  </a:txBody>
                  <a:tcPr/>
                </a:tc>
              </a:tr>
              <a:tr h="216312">
                <a:tc>
                  <a:txBody>
                    <a:bodyPr/>
                    <a:lstStyle/>
                    <a:p>
                      <a:pPr algn="ctr">
                        <a:spcBef>
                          <a:spcPts val="0"/>
                        </a:spcBef>
                        <a:spcAft>
                          <a:spcPts val="0"/>
                        </a:spcAft>
                      </a:pPr>
                      <a:r>
                        <a:rPr lang="en-US" sz="900" dirty="0" smtClean="0"/>
                        <a:t>Hackensack</a:t>
                      </a:r>
                      <a:endParaRPr lang="en-US" sz="900" dirty="0"/>
                    </a:p>
                  </a:txBody>
                  <a:tcPr/>
                </a:tc>
                <a:tc>
                  <a:txBody>
                    <a:bodyPr/>
                    <a:lstStyle/>
                    <a:p>
                      <a:pPr marL="0" marR="0" indent="0" algn="ctr" defTabSz="77724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latin typeface="+mn-lt"/>
                          <a:ea typeface="+mn-ea"/>
                          <a:cs typeface="+mn-cs"/>
                        </a:rPr>
                        <a:t>River Road STP</a:t>
                      </a:r>
                    </a:p>
                  </a:txBody>
                  <a:tcPr/>
                </a:tc>
              </a:tr>
              <a:tr h="216312">
                <a:tc>
                  <a:txBody>
                    <a:bodyPr/>
                    <a:lstStyle/>
                    <a:p>
                      <a:pPr algn="ctr">
                        <a:spcBef>
                          <a:spcPts val="0"/>
                        </a:spcBef>
                        <a:spcAft>
                          <a:spcPts val="0"/>
                        </a:spcAft>
                      </a:pPr>
                      <a:r>
                        <a:rPr lang="en-US" sz="900" dirty="0" smtClean="0"/>
                        <a:t>Harrison</a:t>
                      </a:r>
                    </a:p>
                  </a:txBody>
                  <a:tcPr/>
                </a:tc>
                <a:tc>
                  <a:txBody>
                    <a:bodyPr/>
                    <a:lstStyle/>
                    <a:p>
                      <a:pPr algn="ctr">
                        <a:spcBef>
                          <a:spcPts val="0"/>
                        </a:spcBef>
                        <a:spcAft>
                          <a:spcPts val="0"/>
                        </a:spcAft>
                      </a:pPr>
                      <a:r>
                        <a:rPr lang="nb-NO" sz="900" kern="1200" dirty="0" smtClean="0">
                          <a:solidFill>
                            <a:schemeClr val="dk1"/>
                          </a:solidFill>
                          <a:latin typeface="+mn-lt"/>
                          <a:ea typeface="+mn-ea"/>
                          <a:cs typeface="+mn-cs"/>
                        </a:rPr>
                        <a:t>City </a:t>
                      </a:r>
                      <a:r>
                        <a:rPr lang="nb-NO" sz="900" kern="1200" dirty="0" err="1" smtClean="0">
                          <a:solidFill>
                            <a:schemeClr val="dk1"/>
                          </a:solidFill>
                          <a:latin typeface="+mn-lt"/>
                          <a:ea typeface="+mn-ea"/>
                          <a:cs typeface="+mn-cs"/>
                        </a:rPr>
                        <a:t>of</a:t>
                      </a:r>
                      <a:r>
                        <a:rPr lang="nb-NO" sz="900" kern="1200" dirty="0" smtClean="0">
                          <a:solidFill>
                            <a:schemeClr val="dk1"/>
                          </a:solidFill>
                          <a:latin typeface="+mn-lt"/>
                          <a:ea typeface="+mn-ea"/>
                          <a:cs typeface="+mn-cs"/>
                        </a:rPr>
                        <a:t> </a:t>
                      </a:r>
                      <a:r>
                        <a:rPr lang="nb-NO" sz="900" kern="1200" dirty="0" err="1" smtClean="0">
                          <a:solidFill>
                            <a:schemeClr val="dk1"/>
                          </a:solidFill>
                          <a:latin typeface="+mn-lt"/>
                          <a:ea typeface="+mn-ea"/>
                          <a:cs typeface="+mn-cs"/>
                        </a:rPr>
                        <a:t>Guttenberg</a:t>
                      </a:r>
                      <a:endParaRPr lang="en-US" sz="900" dirty="0"/>
                    </a:p>
                  </a:txBody>
                  <a:tcPr/>
                </a:tc>
              </a:tr>
              <a:tr h="216312">
                <a:tc>
                  <a:txBody>
                    <a:bodyPr/>
                    <a:lstStyle/>
                    <a:p>
                      <a:pPr algn="ctr">
                        <a:spcBef>
                          <a:spcPts val="0"/>
                        </a:spcBef>
                        <a:spcAft>
                          <a:spcPts val="0"/>
                        </a:spcAft>
                      </a:pPr>
                      <a:r>
                        <a:rPr lang="en-US" sz="900" dirty="0" smtClean="0"/>
                        <a:t>Newark</a:t>
                      </a:r>
                    </a:p>
                  </a:txBody>
                  <a:tcPr/>
                </a:tc>
                <a:tc>
                  <a:txBody>
                    <a:bodyPr/>
                    <a:lstStyle/>
                    <a:p>
                      <a:pPr algn="ctr">
                        <a:spcBef>
                          <a:spcPts val="0"/>
                        </a:spcBef>
                        <a:spcAft>
                          <a:spcPts val="0"/>
                        </a:spcAft>
                      </a:pPr>
                      <a:r>
                        <a:rPr lang="en-US" sz="900" dirty="0" smtClean="0"/>
                        <a:t>Trenton Sewer Utility</a:t>
                      </a:r>
                      <a:endParaRPr lang="en-US" sz="900" dirty="0"/>
                    </a:p>
                  </a:txBody>
                  <a:tcPr/>
                </a:tc>
              </a:tr>
              <a:tr h="203200">
                <a:tc>
                  <a:txBody>
                    <a:bodyPr/>
                    <a:lstStyle/>
                    <a:p>
                      <a:pPr algn="ctr">
                        <a:spcBef>
                          <a:spcPts val="0"/>
                        </a:spcBef>
                        <a:spcAft>
                          <a:spcPts val="0"/>
                        </a:spcAft>
                      </a:pPr>
                      <a:r>
                        <a:rPr lang="en-US" sz="900" dirty="0" smtClean="0"/>
                        <a:t>Jersey City MUA</a:t>
                      </a:r>
                    </a:p>
                  </a:txBody>
                  <a:tcPr/>
                </a:tc>
                <a:tc>
                  <a:txBody>
                    <a:bodyPr/>
                    <a:lstStyle/>
                    <a:p>
                      <a:pPr algn="ctr">
                        <a:spcBef>
                          <a:spcPts val="0"/>
                        </a:spcBef>
                        <a:spcAft>
                          <a:spcPts val="0"/>
                        </a:spcAft>
                      </a:pPr>
                      <a:endParaRPr lang="en-US" sz="900" dirty="0"/>
                    </a:p>
                  </a:txBody>
                  <a:tcPr/>
                </a:tc>
              </a:tr>
            </a:tbl>
          </a:graphicData>
        </a:graphic>
      </p:graphicFrame>
      <p:cxnSp>
        <p:nvCxnSpPr>
          <p:cNvPr id="5" name="Straight Connector 4"/>
          <p:cNvCxnSpPr/>
          <p:nvPr/>
        </p:nvCxnSpPr>
        <p:spPr>
          <a:xfrm>
            <a:off x="6441440" y="9408160"/>
            <a:ext cx="447040" cy="0"/>
          </a:xfrm>
          <a:prstGeom prst="line">
            <a:avLst/>
          </a:prstGeom>
          <a:ln>
            <a:solidFill>
              <a:srgbClr val="85BD5F"/>
            </a:solidFill>
          </a:ln>
          <a:effectLst>
            <a:outerShdw blurRad="63500" sx="102000" sy="102000" algn="ctr"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0" y="9553238"/>
            <a:ext cx="7772400" cy="409252"/>
          </a:xfrm>
          <a:prstGeom prst="rect">
            <a:avLst/>
          </a:prstGeom>
          <a:solidFill>
            <a:schemeClr val="accent6">
              <a:lumMod val="75000"/>
            </a:schemeClr>
          </a:solidFill>
        </p:spPr>
        <p:txBody>
          <a:bodyPr wrap="square" rtlCol="0">
            <a:spAutoFit/>
          </a:bodyPr>
          <a:lstStyle/>
          <a:p>
            <a:pPr algn="ctr"/>
            <a:r>
              <a:rPr lang="en-US" sz="1000" dirty="0">
                <a:solidFill>
                  <a:srgbClr val="FFFFFF"/>
                </a:solidFill>
              </a:rPr>
              <a:t>For more detailed information regarding the new permit, </a:t>
            </a:r>
            <a:r>
              <a:rPr lang="en-US" sz="1000" dirty="0" smtClean="0">
                <a:solidFill>
                  <a:schemeClr val="bg1"/>
                </a:solidFill>
              </a:rPr>
              <a:t>visit  </a:t>
            </a:r>
            <a:r>
              <a:rPr lang="en-US" sz="1000" dirty="0">
                <a:solidFill>
                  <a:schemeClr val="bg1"/>
                </a:solidFill>
              </a:rPr>
              <a:t>http://www.nj.gov/dep/dwq/cso.htm</a:t>
            </a:r>
            <a:endParaRPr lang="en-US" sz="1000" dirty="0">
              <a:solidFill>
                <a:schemeClr val="bg1"/>
              </a:solidFill>
              <a:hlinkClick r:id="rId3"/>
            </a:endParaRPr>
          </a:p>
          <a:p>
            <a:pPr algn="ctr"/>
            <a:r>
              <a:rPr lang="en-US" sz="1000" dirty="0">
                <a:solidFill>
                  <a:srgbClr val="FFFFFF"/>
                </a:solidFill>
              </a:rPr>
              <a:t>For more information on innovative solutions, </a:t>
            </a:r>
            <a:r>
              <a:rPr lang="en-US" sz="1000" dirty="0" smtClean="0">
                <a:solidFill>
                  <a:srgbClr val="FFFFFF"/>
                </a:solidFill>
              </a:rPr>
              <a:t>visit JerseyWaterWorks.org</a:t>
            </a:r>
            <a:endParaRPr lang="en-US" sz="1000" u="sng" dirty="0" smtClean="0">
              <a:solidFill>
                <a:srgbClr val="FFFFFF"/>
              </a:solidFill>
            </a:endParaRPr>
          </a:p>
        </p:txBody>
      </p:sp>
    </p:spTree>
    <p:extLst>
      <p:ext uri="{BB962C8B-B14F-4D97-AF65-F5344CB8AC3E}">
        <p14:creationId xmlns:p14="http://schemas.microsoft.com/office/powerpoint/2010/main" val="4078435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D81CF7EA-CDFB-4460-BFA3-7ABB1E437639}">
  <ds:schemaRefs>
    <ds:schemaRef ds:uri="ESRI.ArcGIS.Mapping.OfficeIntegration.PowerPointInfo"/>
  </ds:schemaRefs>
</ds:datastoreItem>
</file>

<file path=customXml/itemProps2.xml><?xml version="1.0" encoding="utf-8"?>
<ds:datastoreItem xmlns:ds="http://schemas.openxmlformats.org/officeDocument/2006/customXml" ds:itemID="{278E5AB3-D887-4F3C-98B8-6307E730AB5B}">
  <ds:schemaRefs>
    <ds:schemaRef ds:uri="ESRI.ArcGIS.Mapping.OfficeIntegration.PowerPointInfo"/>
  </ds:schemaRefs>
</ds:datastoreItem>
</file>

<file path=customXml/itemProps3.xml><?xml version="1.0" encoding="utf-8"?>
<ds:datastoreItem xmlns:ds="http://schemas.openxmlformats.org/officeDocument/2006/customXml" ds:itemID="{C9F4C30C-2D62-4EFE-9C98-2733CA52113F}">
  <ds:schemaRefs>
    <ds:schemaRef ds:uri="ESRI.ArcGIS.Mapping.OfficeIntegration.PowerPointInfo"/>
  </ds:schemaRefs>
</ds:datastoreItem>
</file>

<file path=customXml/itemProps4.xml><?xml version="1.0" encoding="utf-8"?>
<ds:datastoreItem xmlns:ds="http://schemas.openxmlformats.org/officeDocument/2006/customXml" ds:itemID="{DE56895D-FEC6-4770-8E88-6EA12F1E98F3}">
  <ds:schemaRefs>
    <ds:schemaRef ds:uri="ESRI.ArcGIS.Mapping.OfficeIntegration.PowerPointInfo"/>
  </ds:schemaRefs>
</ds:datastoreItem>
</file>

<file path=customXml/itemProps5.xml><?xml version="1.0" encoding="utf-8"?>
<ds:datastoreItem xmlns:ds="http://schemas.openxmlformats.org/officeDocument/2006/customXml" ds:itemID="{A3F8944F-077F-4E3D-8FC1-2C59466E26AC}">
  <ds:schemaRefs>
    <ds:schemaRef ds:uri="ESRI.ArcGIS.Mapping.OfficeIntegration.PowerPointInfo"/>
  </ds:schemaRefs>
</ds:datastoreItem>
</file>

<file path=customXml/itemProps6.xml><?xml version="1.0" encoding="utf-8"?>
<ds:datastoreItem xmlns:ds="http://schemas.openxmlformats.org/officeDocument/2006/customXml" ds:itemID="{D4B3EE81-ED56-4E98-9A08-38335EA0660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Office Theme</Template>
  <TotalTime>6253</TotalTime>
  <Words>1285</Words>
  <Application>Microsoft Office PowerPoint</Application>
  <PresentationFormat>Custom</PresentationFormat>
  <Paragraphs>79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Watson</dc:creator>
  <cp:lastModifiedBy>Jane Rosenblatt</cp:lastModifiedBy>
  <cp:revision>152</cp:revision>
  <cp:lastPrinted>2015-07-08T19:23:28Z</cp:lastPrinted>
  <dcterms:created xsi:type="dcterms:W3CDTF">2015-06-17T18:30:26Z</dcterms:created>
  <dcterms:modified xsi:type="dcterms:W3CDTF">2016-04-25T15:41:02Z</dcterms:modified>
</cp:coreProperties>
</file>